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71" r:id="rId15"/>
    <p:sldId id="275" r:id="rId16"/>
    <p:sldId id="276" r:id="rId17"/>
    <p:sldId id="277" r:id="rId18"/>
    <p:sldId id="278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B4460-240A-04E5-5893-E4FEAD49C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8E88AC-66CF-DC02-B027-4F06BE4C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9CF162-8CF8-44FF-E2B9-1760146B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85FE77-5B56-9BBD-49D9-B7649798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19B5A6-0490-099C-F68E-8E2C0B23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6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5FA264-F9FC-4DD8-3131-FDC83007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D82D01-E287-3686-F658-8EEA86233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06BF88-CB5C-E658-4C90-3C900A3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39021A-AD07-C4C9-D68B-9B14C793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CD0D27-B4AD-87B3-910B-12382BE7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19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4D9D4C-5CAA-B380-375E-B759A4372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603570-C567-072D-77A6-61B1CBC6B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737E34-5E64-0C3A-7E7B-00FF9E51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F483C6-BA74-856F-0388-2965F777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846441-345C-F2E7-D7B9-CB1E5E3D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86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97023-3355-EF73-DCB4-5E0BC163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586D7C-CB5B-956E-1E0D-48CE17DD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973744-49B6-B35F-0836-790ABAB7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660767-D971-313F-B13C-06896351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349908-C134-B69E-537E-3A878F0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1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05072-0E3F-8134-E0D3-ECD34B72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73E3F1-1AA3-4CC0-A3F7-B2FA9D9EA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8CD89F-39C4-0349-550B-ED5BB2B6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66E6E0-474A-CF6C-303E-74F6093D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84B7AC-2B4B-BD24-C5FA-078F8967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5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90F2C-59A5-A0EA-F117-97357986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C0C9B-4EAD-9375-B47D-80D2EDE40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CDDC3C-7120-7E50-2CCA-29B7D77F7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45AF68-168B-BC78-3E81-7250F4E0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F8954B-3EA5-6E6C-D743-21E7BCF3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CB8F6F-CC0C-F90D-EA52-01E83E47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3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DC139-63A7-6A4D-A09E-F23F5CAD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7BC971-497D-AE74-DE40-26E1EB2AB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6571F5-8B8A-B42F-4930-6C05C6828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DE0AD1B-1117-A2CB-3A45-A47A9FAD1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F138434-49E1-F157-D66A-A13198CAC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DD62413-7846-9C47-DDB8-476B35DD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1FD2F94-C6B4-B87B-1312-2CA3CD19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D1783F-F726-A410-177D-5535E45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A0B4B4-956E-24C9-123F-6386395E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097049-4D25-A5E3-AD3A-07E592C9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38D88F-2B13-1181-6250-9CAB8643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A24B6CA-1CFC-23E4-3EB1-31E50088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48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503956-677D-7243-60D2-82DF3520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82FD96-EE5A-FB32-EAD4-41BE127C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4B62FB-4279-2693-9241-6BBFD5B1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08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EC63C-8780-A4E9-616B-6460BA16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1F09A-57AC-AB9F-9632-E2824C36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1A300B-3670-BC84-AB2D-58E4F90D5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B26C26-1C1E-72D0-71DA-20BF69AE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39E397-5724-3237-6735-459F210B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890D0D-294A-E112-274E-FDA5EB41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12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3340AC-2B8D-681A-AC8F-B763CD09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AEC2FB-B46E-03FD-858E-B35C7F2AE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695ED6-7BA1-7951-FB09-496EF1843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FA7250-A588-C167-7B3B-FC15B0FA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14A96C-8217-6545-78BA-AEFD7BB0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AA4415-5A0A-1682-078E-C8658FE4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26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D90FA8-1355-AE99-E4E4-7D691D40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C6B70-5CF9-E243-0D74-240E6C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E72EA5-3580-3207-E9C2-5310CB3AE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F287C-46C7-417D-B84E-2F3CC08793CE}" type="datetimeFigureOut">
              <a:rPr lang="pl-PL" smtClean="0"/>
              <a:t>10.09.2025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35753C-AFA7-DFB1-8FA2-6C7E5FE0D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272163-96FD-E323-6F33-16255BCDE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8C6E44-B103-4AD7-83AC-3AA19E405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77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415BB7-672E-F013-EE21-0406AF0D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7135FDE-8BFF-7420-F43C-C1C3A29A83C3}"/>
              </a:ext>
            </a:extLst>
          </p:cNvPr>
          <p:cNvSpPr txBox="1"/>
          <p:nvPr/>
        </p:nvSpPr>
        <p:spPr>
          <a:xfrm>
            <a:off x="5187635" y="3711921"/>
            <a:ext cx="7004365" cy="22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Spotkanie z rodzicami klas 4-6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Szkoła Podstawowa nr 27 w Krakowie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10 września 2025 r.</a:t>
            </a:r>
          </a:p>
        </p:txBody>
      </p:sp>
    </p:spTree>
    <p:extLst>
      <p:ext uri="{BB962C8B-B14F-4D97-AF65-F5344CB8AC3E}">
        <p14:creationId xmlns:p14="http://schemas.microsoft.com/office/powerpoint/2010/main" val="331372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E8A4-CB39-D575-8DAA-B392A6D2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E131BF-56FB-1CD8-79B8-52F373DC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883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9E89-BD4A-3AC9-A4A8-C2486AEA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5D24AB-D590-55DF-C61E-A742A413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7" r="577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3467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22899-2B1B-F97D-AB5A-9B3E37272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85598E-D0D7-A60F-4909-98352C41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7E8C71-3828-FFD4-28C5-E03AAB253DEA}"/>
              </a:ext>
            </a:extLst>
          </p:cNvPr>
          <p:cNvSpPr txBox="1"/>
          <p:nvPr/>
        </p:nvSpPr>
        <p:spPr>
          <a:xfrm>
            <a:off x="479835" y="753043"/>
            <a:ext cx="110814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Program realizowany w Szkole Podstawowej nr 27 w Krakowie: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i="1" dirty="0">
                <a:solidFill>
                  <a:schemeClr val="bg1"/>
                </a:solidFill>
              </a:rPr>
              <a:t>Holistyczna edukacja prozdrowotna w szkole podstawowej - ciało, umysł, duch</a:t>
            </a:r>
            <a:r>
              <a:rPr lang="pl-PL" sz="3200" b="1" dirty="0">
                <a:solidFill>
                  <a:schemeClr val="bg1"/>
                </a:solidFill>
              </a:rPr>
              <a:t>.</a:t>
            </a:r>
            <a:br>
              <a:rPr lang="pl-PL" sz="3200" dirty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Autor - Daniela Bartosiak</a:t>
            </a:r>
            <a:br>
              <a:rPr lang="pl-PL" sz="3200" dirty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ORE - Ośrodek Rozwoju Edukacji</a:t>
            </a:r>
          </a:p>
        </p:txBody>
      </p:sp>
    </p:spTree>
    <p:extLst>
      <p:ext uri="{BB962C8B-B14F-4D97-AF65-F5344CB8AC3E}">
        <p14:creationId xmlns:p14="http://schemas.microsoft.com/office/powerpoint/2010/main" val="19400161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351F-F55F-1A91-D773-0F9F2AD1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7806F70-6BD5-9278-F763-F1CDBDBC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C951E6E-10F3-2538-FB0A-DF3ADEF06617}"/>
              </a:ext>
            </a:extLst>
          </p:cNvPr>
          <p:cNvSpPr txBox="1"/>
          <p:nvPr/>
        </p:nvSpPr>
        <p:spPr>
          <a:xfrm>
            <a:off x="479835" y="128356"/>
            <a:ext cx="11081440" cy="469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Uczący w Szkole Podstawowej nr 27 w Krakowie: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i="1" dirty="0">
                <a:solidFill>
                  <a:schemeClr val="bg1"/>
                </a:solidFill>
              </a:rPr>
              <a:t>Klasy 4	</a:t>
            </a:r>
            <a:r>
              <a:rPr lang="pl-PL" sz="2400" i="1" dirty="0">
                <a:solidFill>
                  <a:schemeClr val="bg1"/>
                </a:solidFill>
              </a:rPr>
              <a:t>mgr Ewa Adamczyk			mgr Adam Berski</a:t>
            </a:r>
            <a:endParaRPr lang="pl-PL" sz="3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i="1" dirty="0">
                <a:solidFill>
                  <a:schemeClr val="bg1"/>
                </a:solidFill>
              </a:rPr>
              <a:t>Klasy 5	</a:t>
            </a:r>
            <a:r>
              <a:rPr lang="pl-PL" sz="2400" i="1" dirty="0">
                <a:solidFill>
                  <a:schemeClr val="bg1"/>
                </a:solidFill>
              </a:rPr>
              <a:t>mgr Katarzyna Madej			mgr Adam Berski</a:t>
            </a:r>
            <a:endParaRPr lang="pl-PL" sz="24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i="1" dirty="0">
                <a:solidFill>
                  <a:schemeClr val="bg1"/>
                </a:solidFill>
              </a:rPr>
              <a:t>Klasy 6	</a:t>
            </a:r>
            <a:r>
              <a:rPr lang="pl-PL" sz="2400" i="1" dirty="0">
                <a:solidFill>
                  <a:schemeClr val="bg1"/>
                </a:solidFill>
              </a:rPr>
              <a:t>mgr Renata </a:t>
            </a:r>
            <a:r>
              <a:rPr lang="pl-PL" sz="2400" i="1" dirty="0" err="1">
                <a:solidFill>
                  <a:schemeClr val="bg1"/>
                </a:solidFill>
              </a:rPr>
              <a:t>Cewe-Satora</a:t>
            </a:r>
            <a:r>
              <a:rPr lang="pl-PL" sz="2400" i="1" dirty="0">
                <a:solidFill>
                  <a:schemeClr val="bg1"/>
                </a:solidFill>
              </a:rPr>
              <a:t>		mgr Adam Berski</a:t>
            </a:r>
            <a:endParaRPr lang="pl-PL" sz="32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i="1" dirty="0">
                <a:solidFill>
                  <a:schemeClr val="bg1"/>
                </a:solidFill>
              </a:rPr>
              <a:t>Klasy 7	</a:t>
            </a:r>
            <a:r>
              <a:rPr lang="pl-PL" sz="3200" i="1" dirty="0">
                <a:solidFill>
                  <a:schemeClr val="bg1"/>
                </a:solidFill>
              </a:rPr>
              <a:t> </a:t>
            </a:r>
            <a:r>
              <a:rPr lang="pl-PL" sz="2400" i="1" dirty="0">
                <a:solidFill>
                  <a:schemeClr val="bg1"/>
                </a:solidFill>
              </a:rPr>
              <a:t>mgr Ewa Adamczyk</a:t>
            </a:r>
            <a:endParaRPr lang="pl-PL" sz="3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200" b="1" i="1" dirty="0">
                <a:solidFill>
                  <a:schemeClr val="bg1"/>
                </a:solidFill>
              </a:rPr>
              <a:t>Klasy 8	 </a:t>
            </a:r>
            <a:r>
              <a:rPr lang="pl-PL" sz="2400" i="1" dirty="0">
                <a:solidFill>
                  <a:schemeClr val="bg1"/>
                </a:solidFill>
              </a:rPr>
              <a:t>mgr Renata </a:t>
            </a:r>
            <a:r>
              <a:rPr lang="pl-PL" sz="2400" i="1" dirty="0" err="1">
                <a:solidFill>
                  <a:schemeClr val="bg1"/>
                </a:solidFill>
              </a:rPr>
              <a:t>Cewe-Satora</a:t>
            </a:r>
            <a:r>
              <a:rPr lang="pl-PL" sz="2400" i="1" dirty="0">
                <a:solidFill>
                  <a:schemeClr val="bg1"/>
                </a:solidFill>
              </a:rPr>
              <a:t> 		mgr Katarzyna Madej</a:t>
            </a:r>
            <a:endParaRPr lang="pl-PL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5546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FCFE-DC98-39EB-A957-C0751651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A681CA0-3BD4-D294-A7A9-2626C6BE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1DBF436-E3D9-8DE4-B092-4F8CCF6F53F0}"/>
              </a:ext>
            </a:extLst>
          </p:cNvPr>
          <p:cNvSpPr txBox="1"/>
          <p:nvPr/>
        </p:nvSpPr>
        <p:spPr>
          <a:xfrm>
            <a:off x="108643" y="7490"/>
            <a:ext cx="11860038" cy="560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Klasa 4</a:t>
            </a:r>
            <a:endParaRPr lang="pl-PL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Moduł 		Temat przewodni 					Liczba godzin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		Co to jest zdrowie?							4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		Moje ciało – higiena i rozwój					7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		Zdrowe jedzenie i picie w szkole i domu			4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		Moje emocje – jak je rozpoznawać i wyrażać			7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		Bezpieczne zachowania w domu, szkole, drodze		4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		Dlaczego sen, ruch i odpoczynek są ważne			2</a:t>
            </a:r>
          </a:p>
          <a:p>
            <a:pPr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		Projekt edukacyjny							4</a:t>
            </a:r>
            <a:endParaRPr lang="pl-PL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5170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04E4-BE16-AA54-CF4C-31DF4AF1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A753BFF-9287-1DA1-1243-46795BC6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D7C7050-6658-BCB5-BF04-B1547790D9CE}"/>
              </a:ext>
            </a:extLst>
          </p:cNvPr>
          <p:cNvSpPr txBox="1"/>
          <p:nvPr/>
        </p:nvSpPr>
        <p:spPr>
          <a:xfrm>
            <a:off x="108643" y="7490"/>
            <a:ext cx="11860038" cy="566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Klasa 5</a:t>
            </a:r>
            <a:endParaRPr lang="pl-PL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Moduł 		Temat przewodni 					Liczba godzin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	Co to znaczy być odpowiedzialnym za zdrowie?		4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	Moje emocje i granice – jak je chronić?			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	Relacje i komunikacja – szacunek w praktyce			7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	Zdrowe wybory – jedzenie, ruch, odpoczynek		7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	Początek życia, wspólnota i współdziałanie			7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		Projekt edukacyjny							2</a:t>
            </a:r>
          </a:p>
          <a:p>
            <a:pPr>
              <a:spcAft>
                <a:spcPts val="800"/>
              </a:spcAft>
              <a:buNone/>
            </a:pPr>
            <a:endParaRPr lang="pl-PL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9461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833CD-49BE-A762-7C0D-3F677AF6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DB5E933-B296-7A32-2017-A1B2653D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504BC6-D4BE-F9E3-ABE0-B2BAE3420B88}"/>
              </a:ext>
            </a:extLst>
          </p:cNvPr>
          <p:cNvSpPr txBox="1"/>
          <p:nvPr/>
        </p:nvSpPr>
        <p:spPr>
          <a:xfrm>
            <a:off x="108643" y="7490"/>
            <a:ext cx="11860038" cy="566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Klasa 6</a:t>
            </a:r>
            <a:endParaRPr lang="pl-PL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Moduł 		Temat przewodni 					Liczba godzin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	Wpływ środowiska i stylu życia na zdrowie			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	W zdrowym ciele – świadome decyzje				7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	Zagrożenia, uzależnienia – wczesna profilaktyka		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	Moje emocje a moje decyzje					4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	Odpoczynek, sen, relaks						4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		Projekt edukacyjny							7</a:t>
            </a:r>
          </a:p>
          <a:p>
            <a:pPr>
              <a:spcAft>
                <a:spcPts val="800"/>
              </a:spcAft>
              <a:buNone/>
            </a:pPr>
            <a:endParaRPr lang="pl-PL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444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18E60-AAD3-1A08-6F87-4D27BE469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F91F736-2EF3-AB51-B134-B2187DC6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F86B039-249C-780D-E927-9030E40F48BF}"/>
              </a:ext>
            </a:extLst>
          </p:cNvPr>
          <p:cNvSpPr txBox="1"/>
          <p:nvPr/>
        </p:nvSpPr>
        <p:spPr>
          <a:xfrm>
            <a:off x="108643" y="7490"/>
            <a:ext cx="11860038" cy="566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Klasa 7</a:t>
            </a:r>
            <a:endParaRPr lang="pl-PL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Moduł 		Temat przewodni 					Liczba godzin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        Moje ciało się zmienia – dojrzewanie				   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        Emocje i relacje – jak mówić i słuchać				   4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        Wartości, asertywność i granice osobiste			   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        Profilaktyka – badania, dieta, ruch i zachowania ryzykowne	   9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        </a:t>
            </a:r>
            <a:r>
              <a:rPr lang="pl-PL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Mens, </a:t>
            </a:r>
            <a:r>
              <a:rPr lang="pl-PL" sz="2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</a:t>
            </a:r>
            <a:r>
              <a:rPr lang="pl-PL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l-PL" sz="28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ambiens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umysł, ciało i środowisko		   7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	        Projekt edukacyjny							   2</a:t>
            </a:r>
          </a:p>
          <a:p>
            <a:pPr>
              <a:spcAft>
                <a:spcPts val="800"/>
              </a:spcAft>
              <a:buNone/>
            </a:pPr>
            <a:endParaRPr lang="pl-PL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020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70C9B-C628-8DB5-EB29-3341E88D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D42A41-F617-378B-3E21-3A70FDE7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2" r="648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27522-641C-E8A7-68FE-34D25A020E05}"/>
              </a:ext>
            </a:extLst>
          </p:cNvPr>
          <p:cNvSpPr txBox="1"/>
          <p:nvPr/>
        </p:nvSpPr>
        <p:spPr>
          <a:xfrm>
            <a:off x="108643" y="7490"/>
            <a:ext cx="11860038" cy="5076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Klasa 8</a:t>
            </a:r>
            <a:endParaRPr lang="pl-PL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Moduł 		Temat przewodni 					Liczba godzin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 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	Zdrowie w moich rękach – planuję i odpowiadam		3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	Holistyczne zdrowie i rozwój					3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	Świadome zdrowie seksualne					5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	Zaangażowanie społeczne					3</a:t>
            </a:r>
          </a:p>
          <a:p>
            <a:pPr>
              <a:spcAft>
                <a:spcPts val="1200"/>
              </a:spcAft>
            </a:pP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	Projekt edukacyjny							2</a:t>
            </a:r>
          </a:p>
          <a:p>
            <a:pPr>
              <a:spcAft>
                <a:spcPts val="800"/>
              </a:spcAft>
              <a:buNone/>
            </a:pPr>
            <a:endParaRPr lang="pl-PL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2101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A0D9-C5F8-04FF-716D-C60FEF91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A9C87A-0CAC-4927-9535-669BAA6E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841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B6B0B-AC06-C419-A1DB-BDDE13EF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8076BC-F000-9325-60A1-51756793C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2DA57D0-150D-2251-EB4D-57D8434CBD48}"/>
              </a:ext>
            </a:extLst>
          </p:cNvPr>
          <p:cNvSpPr txBox="1"/>
          <p:nvPr/>
        </p:nvSpPr>
        <p:spPr>
          <a:xfrm>
            <a:off x="5187635" y="3711921"/>
            <a:ext cx="7004365" cy="22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Spotkanie z rodzicami klas 7-8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Szkoła Podstawowa nr 27 w Krakowie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10 września 2025 r.</a:t>
            </a:r>
          </a:p>
        </p:txBody>
      </p:sp>
    </p:spTree>
    <p:extLst>
      <p:ext uri="{BB962C8B-B14F-4D97-AF65-F5344CB8AC3E}">
        <p14:creationId xmlns:p14="http://schemas.microsoft.com/office/powerpoint/2010/main" val="351897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ACA86B3-B101-D61A-E1FA-EF731971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501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ABBB2-9EF7-3008-EBC7-E434DFBC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2ED2CD-7CAE-3DC4-397F-4E009F80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0" r="4260"/>
          <a:stretch>
            <a:fillRect/>
          </a:stretch>
        </p:blipFill>
        <p:spPr>
          <a:xfrm>
            <a:off x="0" y="1"/>
            <a:ext cx="12192000" cy="66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201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9D268-30B3-D7AD-EDD3-2C351D3F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E081C7-C1AE-4788-31EE-1A33D05F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35" y="208383"/>
            <a:ext cx="10863193" cy="173811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8E9C01A-D1E3-55F7-4D10-4B0E2D4DC141}"/>
              </a:ext>
            </a:extLst>
          </p:cNvPr>
          <p:cNvSpPr txBox="1"/>
          <p:nvPr/>
        </p:nvSpPr>
        <p:spPr>
          <a:xfrm>
            <a:off x="995880" y="2223753"/>
            <a:ext cx="101127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Edukacja zdrowotna jest pilnie potrzebna, ponieważ w dbaniu o zdrowie – zarówno indywidualne, jak i całego społeczeństwa – najważniejsze są upowszechnianie wiedzy o zdrowiu i profilaktyka. Przekazywanie rzetelnej wiedzy i kształtowanie zdrowych nawyków powinno rozpocząć się jak najwcześniej. </a:t>
            </a:r>
          </a:p>
          <a:p>
            <a:pPr algn="just"/>
            <a:endParaRPr lang="pl-PL" sz="24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just"/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Edukacja zdrowotna jest niezbędna ze względu na coraz bardziej widoczny w społeczeństwie kryzys zdrowia psychicznego oraz zwiększającą się liczbę zagrożeń – m.in. w 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Myriad Pro"/>
              </a:rPr>
              <a:t>internecie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. W takich warunkach niezbędne jest dostarczanie rzetelnych informacji pochodzących z wiarygodnych źródeł.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3592756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FE04-585D-8853-85A1-395D31648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B5E98-4021-AD49-6076-4E4B6F5A014A}"/>
              </a:ext>
            </a:extLst>
          </p:cNvPr>
          <p:cNvSpPr txBox="1"/>
          <p:nvPr/>
        </p:nvSpPr>
        <p:spPr>
          <a:xfrm>
            <a:off x="1140735" y="2525204"/>
            <a:ext cx="91621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Edukacja zdrowotna to odpowiedź na pogarszające się wskaźniki zdrowia i dobrostanu zarówno dzieci i młodzieży, jak i dorosłych. Rośnie liczba zdiagnozowanych depresji, zaburzeń lękowych, zaburzeń odżywiania, 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Myriad Pro"/>
              </a:rPr>
              <a:t>zachowań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 ryzykownych, myśli samobójczych (m.in. związanych z używaniem substancji psychoaktywnych </a:t>
            </a:r>
            <a:b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</a:br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i korzystaniem z 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Myriad Pro"/>
              </a:rPr>
              <a:t>internetu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Myriad Pro"/>
              </a:rPr>
              <a:t>) i przemocy rówieśniczej. Jednocześnie młodzi ludzie narażeni są na presję wizerunkową, dezinformację, szkodliwe wzorce relacji i niezdrowy styl życia. 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8DE526-C009-ACE2-28A5-B58A4210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35" y="208383"/>
            <a:ext cx="10863193" cy="17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078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25C12-E372-8EFD-2A1D-17FBEFE9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8E37B4-A491-AFF0-AF06-C224199A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358"/>
            <a:ext cx="12192000" cy="63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29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7B0A-D232-64CA-A167-3796249F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B5C24D-9F99-6D02-F2E0-98492F28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933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AFE2-A0B1-0D72-8EE7-8DFD808B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9A9AFCD-E75E-6151-2692-3B43E666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248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</TotalTime>
  <Words>788</Words>
  <Application>Microsoft Office PowerPoint</Application>
  <PresentationFormat>Panoramiczny</PresentationFormat>
  <Paragraphs>68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Myriad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Berski</dc:creator>
  <cp:lastModifiedBy>Adam Berski</cp:lastModifiedBy>
  <cp:revision>4</cp:revision>
  <dcterms:created xsi:type="dcterms:W3CDTF">2025-09-09T15:07:21Z</dcterms:created>
  <dcterms:modified xsi:type="dcterms:W3CDTF">2025-09-10T06:16:55Z</dcterms:modified>
</cp:coreProperties>
</file>