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layfair Display"/>
      <p:regular r:id="rId16"/>
      <p:bold r:id="rId17"/>
      <p:italic r:id="rId18"/>
      <p:boldItalic r:id="rId19"/>
    </p:embeddedFont>
    <p:embeddedFont>
      <p:font typeface="La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regular.fntdata"/><Relationship Id="rId11" Type="http://schemas.openxmlformats.org/officeDocument/2006/relationships/slide" Target="slides/slide6.xml"/><Relationship Id="rId22" Type="http://schemas.openxmlformats.org/officeDocument/2006/relationships/font" Target="fonts/Lato-italic.fntdata"/><Relationship Id="rId10" Type="http://schemas.openxmlformats.org/officeDocument/2006/relationships/slide" Target="slides/slide5.xml"/><Relationship Id="rId21" Type="http://schemas.openxmlformats.org/officeDocument/2006/relationships/font" Target="fonts/La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La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layfairDisplay-bold.fntdata"/><Relationship Id="rId16" Type="http://schemas.openxmlformats.org/officeDocument/2006/relationships/font" Target="fonts/PlayfairDisplay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layfairDisplay-boldItalic.fntdata"/><Relationship Id="rId6" Type="http://schemas.openxmlformats.org/officeDocument/2006/relationships/slide" Target="slides/slide1.xml"/><Relationship Id="rId18" Type="http://schemas.openxmlformats.org/officeDocument/2006/relationships/font" Target="fonts/PlayfairDisplay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3f9d5fe16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3f9d5fe16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3f9d5fe16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53f9d5fe16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53f9d5fe16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53f9d5fe16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53f9d5fe16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53f9d5fe16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3f9d5fe16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3f9d5fe16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3f9d5fe16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53f9d5fe16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3f9d5fe16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3f9d5fe16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53f9d5fe16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53f9d5fe16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3f9d5fe16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3f9d5fe16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" name="Google Shape;12;p2"/>
          <p:cNvCxnSpPr/>
          <p:nvPr/>
        </p:nvCxnSpPr>
        <p:spPr>
          <a:xfrm>
            <a:off x="733219" y="2235351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1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1"/>
          <p:cNvSpPr txBox="1"/>
          <p:nvPr>
            <p:ph hasCustomPrompt="1" type="title"/>
          </p:nvPr>
        </p:nvSpPr>
        <p:spPr>
          <a:xfrm>
            <a:off x="586725" y="1353788"/>
            <a:ext cx="79707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0"/>
              <a:buNone/>
              <a:defRPr sz="10800">
                <a:solidFill>
                  <a:schemeClr val="accent6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idx="1" type="body"/>
          </p:nvPr>
        </p:nvSpPr>
        <p:spPr>
          <a:xfrm>
            <a:off x="586725" y="2968388"/>
            <a:ext cx="79707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" name="Google Shape;23;p4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oogle Shape;28;p5"/>
          <p:cNvCxnSpPr/>
          <p:nvPr/>
        </p:nvCxnSpPr>
        <p:spPr>
          <a:xfrm>
            <a:off x="419425" y="1154195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" name="Google Shape;29;p5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Google Shape;37;p7"/>
          <p:cNvCxnSpPr/>
          <p:nvPr/>
        </p:nvCxnSpPr>
        <p:spPr>
          <a:xfrm>
            <a:off x="411044" y="1417772"/>
            <a:ext cx="38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" name="Google Shape;38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1640350"/>
            <a:ext cx="2808000" cy="29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>
            <a:off x="586721" y="0"/>
            <a:ext cx="7970700" cy="6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8"/>
          <p:cNvSpPr/>
          <p:nvPr/>
        </p:nvSpPr>
        <p:spPr>
          <a:xfrm>
            <a:off x="586721" y="5076900"/>
            <a:ext cx="7970700" cy="66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-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" name="Google Shape;4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" name="Google Shape;49;p9"/>
          <p:cNvSpPr txBox="1"/>
          <p:nvPr>
            <p:ph type="title"/>
          </p:nvPr>
        </p:nvSpPr>
        <p:spPr>
          <a:xfrm>
            <a:off x="265500" y="1084625"/>
            <a:ext cx="4045200" cy="170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0" name="Google Shape;50;p9"/>
          <p:cNvSpPr txBox="1"/>
          <p:nvPr>
            <p:ph idx="1" type="subTitle"/>
          </p:nvPr>
        </p:nvSpPr>
        <p:spPr>
          <a:xfrm>
            <a:off x="265500" y="2845200"/>
            <a:ext cx="4045200" cy="142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100"/>
              <a:buNone/>
              <a:defRPr sz="21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lue-gold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417800"/>
            <a:ext cx="85206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learningapps.org/watch?v=ps5yj7d3t25" TargetMode="External"/><Relationship Id="rId4" Type="http://schemas.openxmlformats.org/officeDocument/2006/relationships/hyperlink" Target="https://learningapps.org/watch?v=ps5yj7d3t25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the-map-as-history.com/Europe-after-1945/cyprus-independence-and-partition?utm_source=chatgpt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pl"/>
              <a:t>Historia Cypru</a:t>
            </a:r>
            <a:r>
              <a:rPr lang="pl"/>
              <a:t> </a:t>
            </a:r>
            <a:endParaRPr/>
          </a:p>
        </p:txBody>
      </p:sp>
      <p:sp>
        <p:nvSpPr>
          <p:cNvPr id="69" name="Google Shape;69;p13"/>
          <p:cNvSpPr txBox="1"/>
          <p:nvPr>
            <p:ph idx="1" type="subTitle"/>
          </p:nvPr>
        </p:nvSpPr>
        <p:spPr>
          <a:xfrm>
            <a:off x="630600" y="3228375"/>
            <a:ext cx="7893000" cy="1274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pl"/>
              <a:t>History of Cyprus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u="sng">
                <a:solidFill>
                  <a:schemeClr val="hlink"/>
                </a:solidFill>
                <a:hlinkClick r:id="rId3"/>
              </a:rPr>
              <a:t>Słówka po angielsku</a:t>
            </a:r>
            <a:endParaRPr/>
          </a:p>
        </p:txBody>
      </p:sp>
      <p:sp>
        <p:nvSpPr>
          <p:cNvPr id="130" name="Google Shape;130;p22"/>
          <p:cNvSpPr txBox="1"/>
          <p:nvPr>
            <p:ph idx="1" type="body"/>
          </p:nvPr>
        </p:nvSpPr>
        <p:spPr>
          <a:xfrm>
            <a:off x="896575" y="1162575"/>
            <a:ext cx="3115200" cy="379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100"/>
              <a:t>antiquity – starożytność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/>
              <a:t>Christianity – chrześcijaństwo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/>
              <a:t>colony – kolonia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/>
              <a:t>division – podział</a:t>
            </a:r>
            <a:endParaRPr sz="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/>
              <a:t>empire – imperium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/>
              <a:t>independence – niepodległość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/>
              <a:t>island – wyspa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/>
              <a:t>knight – rycerz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/>
              <a:t>Mediterranean Sea – Morze Śródziemne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/>
              <a:t>occupation – okupacja</a:t>
            </a:r>
            <a:endParaRPr sz="11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100"/>
              <a:t>worship – czcić</a:t>
            </a:r>
            <a:endParaRPr sz="1100"/>
          </a:p>
        </p:txBody>
      </p:sp>
      <p:sp>
        <p:nvSpPr>
          <p:cNvPr id="131" name="Google Shape;131;p22"/>
          <p:cNvSpPr txBox="1"/>
          <p:nvPr>
            <p:ph idx="2" type="body"/>
          </p:nvPr>
        </p:nvSpPr>
        <p:spPr>
          <a:xfrm>
            <a:off x="4011775" y="600925"/>
            <a:ext cx="1927500" cy="12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u="sng">
                <a:solidFill>
                  <a:schemeClr val="hlink"/>
                </a:solidFill>
                <a:hlinkClick r:id="rId4"/>
              </a:rPr>
              <a:t>Learningapps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1. Położenie geograficzne</a:t>
            </a:r>
            <a:endParaRPr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Cypr to trzecia co do wielkości wyspa na Morzu Śródziemnym.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Leży na skrzyżowaniu szlaków handlowych Europy, Azji i Afryki.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To strategiczne położenie sprawiło, że był celem wielu imperiów.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" sz="1200">
                <a:latin typeface="Arial"/>
                <a:ea typeface="Arial"/>
                <a:cs typeface="Arial"/>
                <a:sym typeface="Arial"/>
              </a:rPr>
              <a:t>1. Geography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200">
                <a:latin typeface="Arial"/>
                <a:ea typeface="Arial"/>
                <a:cs typeface="Arial"/>
                <a:sym typeface="Arial"/>
              </a:rPr>
              <a:t>Cyprus is an island in the Mediterranean Sea.</a:t>
            </a:r>
            <a:br>
              <a:rPr lang="pl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200">
                <a:latin typeface="Arial"/>
                <a:ea typeface="Arial"/>
                <a:cs typeface="Arial"/>
                <a:sym typeface="Arial"/>
              </a:rPr>
              <a:t>It is between Europe, Asia, and Africa.</a:t>
            </a:r>
            <a:br>
              <a:rPr lang="pl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200">
                <a:latin typeface="Arial"/>
                <a:ea typeface="Arial"/>
                <a:cs typeface="Arial"/>
                <a:sym typeface="Arial"/>
              </a:rPr>
              <a:t>Many empires wanted Cyprus.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4355375" y="1728950"/>
            <a:ext cx="4808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2. Starożytność</a:t>
            </a:r>
            <a:endParaRPr/>
          </a:p>
        </p:txBody>
      </p:sp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Najstarsze ślady osadnictwa datowane są na ok. 8200 p.n.e.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W II tysiącleciu p.n.e. osiedlili się tu Grecy (Achajowie).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W różnych epokach Cypr podlegał wpływom Asyrii, Egiptu i Persji.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Ważne miejsce kultu Afrodyty – bogini miłości, czczonej w Pafos.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10000"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pl" sz="3230">
                <a:latin typeface="Arial"/>
                <a:ea typeface="Arial"/>
                <a:cs typeface="Arial"/>
                <a:sym typeface="Arial"/>
              </a:rPr>
              <a:t>2. Ancient Times</a:t>
            </a:r>
            <a:endParaRPr b="1" sz="323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3230">
                <a:latin typeface="Arial"/>
                <a:ea typeface="Arial"/>
                <a:cs typeface="Arial"/>
                <a:sym typeface="Arial"/>
              </a:rPr>
              <a:t>People lived on Cyprus 8000 years ago.</a:t>
            </a:r>
            <a:br>
              <a:rPr lang="pl" sz="3230">
                <a:latin typeface="Arial"/>
                <a:ea typeface="Arial"/>
                <a:cs typeface="Arial"/>
                <a:sym typeface="Arial"/>
              </a:rPr>
            </a:br>
            <a:endParaRPr sz="323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3230">
                <a:latin typeface="Arial"/>
                <a:ea typeface="Arial"/>
                <a:cs typeface="Arial"/>
                <a:sym typeface="Arial"/>
              </a:rPr>
              <a:t>Greek people came around 2000 BC.</a:t>
            </a:r>
            <a:br>
              <a:rPr lang="pl" sz="3230">
                <a:latin typeface="Arial"/>
                <a:ea typeface="Arial"/>
                <a:cs typeface="Arial"/>
                <a:sym typeface="Arial"/>
              </a:rPr>
            </a:br>
            <a:endParaRPr sz="323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3230">
                <a:latin typeface="Arial"/>
                <a:ea typeface="Arial"/>
                <a:cs typeface="Arial"/>
                <a:sym typeface="Arial"/>
              </a:rPr>
              <a:t>Later, Cyprus was part of other empires like Egypt and Persia.</a:t>
            </a:r>
            <a:br>
              <a:rPr lang="pl" sz="3230">
                <a:latin typeface="Arial"/>
                <a:ea typeface="Arial"/>
                <a:cs typeface="Arial"/>
                <a:sym typeface="Arial"/>
              </a:rPr>
            </a:br>
            <a:endParaRPr sz="323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3230">
                <a:latin typeface="Arial"/>
                <a:ea typeface="Arial"/>
                <a:cs typeface="Arial"/>
                <a:sym typeface="Arial"/>
              </a:rPr>
              <a:t>People worshipped the goddess Aphrodite.</a:t>
            </a:r>
            <a:endParaRPr sz="323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br>
              <a:rPr lang="pl" sz="1100">
                <a:latin typeface="Arial"/>
                <a:ea typeface="Arial"/>
                <a:cs typeface="Arial"/>
                <a:sym typeface="Arial"/>
              </a:rPr>
            </a:b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319500" y="4193450"/>
            <a:ext cx="84273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</a:t>
            </a:r>
            <a:r>
              <a:rPr lang="pl"/>
              <a:t>apa autorstwa Benedetto Bordone z 1528 roku przedstawiająca Cypr w czasach starożytnych.</a:t>
            </a:r>
            <a:endParaRPr/>
          </a:p>
        </p:txBody>
      </p:sp>
      <p:pic>
        <p:nvPicPr>
          <p:cNvPr id="90" name="Google Shape;90;p16" title="Benetto Bordone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575" y="356650"/>
            <a:ext cx="4295775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3. Okres rzymski i bizantyjski</a:t>
            </a:r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 58 r. p.n.e. Cypr stał się prowincją rzymską.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Rozkwit miast i infrastruktury – budowano akwedukty, teatry.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Po podziale Cesarstwa Rzymskiego, Cypr przeszedł pod Bizancjum.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Chrześcijaństwo stało się dominującą religią na wyspie.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7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pl" sz="1308">
                <a:latin typeface="Arial"/>
                <a:ea typeface="Arial"/>
                <a:cs typeface="Arial"/>
                <a:sym typeface="Arial"/>
              </a:rPr>
              <a:t>3. Roman and Byzantine Times</a:t>
            </a:r>
            <a:endParaRPr b="1" sz="1308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308">
                <a:latin typeface="Arial"/>
                <a:ea typeface="Arial"/>
                <a:cs typeface="Arial"/>
                <a:sym typeface="Arial"/>
              </a:rPr>
              <a:t>In 58 BC, Cyprus became part of the Roman Empire.</a:t>
            </a:r>
            <a:br>
              <a:rPr lang="pl" sz="1308">
                <a:latin typeface="Arial"/>
                <a:ea typeface="Arial"/>
                <a:cs typeface="Arial"/>
                <a:sym typeface="Arial"/>
              </a:rPr>
            </a:br>
            <a:endParaRPr sz="1308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308">
                <a:latin typeface="Arial"/>
                <a:ea typeface="Arial"/>
                <a:cs typeface="Arial"/>
                <a:sym typeface="Arial"/>
              </a:rPr>
              <a:t>Cities grew and people built roads and theatres.</a:t>
            </a:r>
            <a:br>
              <a:rPr lang="pl" sz="1308">
                <a:latin typeface="Arial"/>
                <a:ea typeface="Arial"/>
                <a:cs typeface="Arial"/>
                <a:sym typeface="Arial"/>
              </a:rPr>
            </a:br>
            <a:endParaRPr sz="1308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308">
                <a:latin typeface="Arial"/>
                <a:ea typeface="Arial"/>
                <a:cs typeface="Arial"/>
                <a:sym typeface="Arial"/>
              </a:rPr>
              <a:t>After Rome, Cyprus was in the Byzantine Empire.</a:t>
            </a:r>
            <a:br>
              <a:rPr lang="pl" sz="1308">
                <a:latin typeface="Arial"/>
                <a:ea typeface="Arial"/>
                <a:cs typeface="Arial"/>
                <a:sym typeface="Arial"/>
              </a:rPr>
            </a:br>
            <a:endParaRPr sz="1308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308">
                <a:latin typeface="Arial"/>
                <a:ea typeface="Arial"/>
                <a:cs typeface="Arial"/>
                <a:sym typeface="Arial"/>
              </a:rPr>
              <a:t>Christianity was very important.</a:t>
            </a:r>
            <a:endParaRPr sz="1308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4. Średniowiecze</a:t>
            </a:r>
            <a:endParaRPr/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 1191 r. Ryszard Lwie Serce zdobył wyspę podczas III krucjaty.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Wyspa była w rękach templariuszy, potem dynastii Lusignan.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Powstało Królestwo Cypru – państwo feudalne o kulturze łacińskiej.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W 1489 r. Cypr przeszedł pod kontrolę Wenecjan.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8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pl" sz="1200">
                <a:latin typeface="Arial"/>
                <a:ea typeface="Arial"/>
                <a:cs typeface="Arial"/>
                <a:sym typeface="Arial"/>
              </a:rPr>
              <a:t>4. Middle Ages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200">
                <a:latin typeface="Arial"/>
                <a:ea typeface="Arial"/>
                <a:cs typeface="Arial"/>
                <a:sym typeface="Arial"/>
              </a:rPr>
              <a:t>In 1191, King Richard of England took Cyprus.</a:t>
            </a:r>
            <a:br>
              <a:rPr lang="pl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200">
                <a:latin typeface="Arial"/>
                <a:ea typeface="Arial"/>
                <a:cs typeface="Arial"/>
                <a:sym typeface="Arial"/>
              </a:rPr>
              <a:t>Then knights and French kings ruled the island.</a:t>
            </a:r>
            <a:br>
              <a:rPr lang="pl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200">
                <a:latin typeface="Arial"/>
                <a:ea typeface="Arial"/>
                <a:cs typeface="Arial"/>
                <a:sym typeface="Arial"/>
              </a:rPr>
              <a:t>In 1489, Venice controlled Cyprus.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319500" y="4230575"/>
            <a:ext cx="81396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Mapa autorstwa Giovanni Francesco Camocio, przedstawiająca wyspę w okresie średniowiecza.</a:t>
            </a:r>
            <a:endParaRPr/>
          </a:p>
        </p:txBody>
      </p:sp>
      <p:pic>
        <p:nvPicPr>
          <p:cNvPr id="110" name="Google Shape;110;p19" title="camocio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975" y="368050"/>
            <a:ext cx="2973175" cy="390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5. Panowanie osmańskie i brytyjskie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 1571 r. Cypr zdobyty przez Imperium Osmańskie.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Wprowadzono system millet – autonomia religijna dla chrześcijan.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W 1878 r. Brytyjczycy przejęli administrację, formalna aneksja w 1914.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W 1925 r. Cypr został kolonią koronną Wielkiej Brytanii.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0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pl" sz="1200">
                <a:latin typeface="Arial"/>
                <a:ea typeface="Arial"/>
                <a:cs typeface="Arial"/>
                <a:sym typeface="Arial"/>
              </a:rPr>
              <a:t>5. Ottoman and British Rule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200">
                <a:latin typeface="Arial"/>
                <a:ea typeface="Arial"/>
                <a:cs typeface="Arial"/>
                <a:sym typeface="Arial"/>
              </a:rPr>
              <a:t>In 1571, the Ottoman Empire took Cyprus.</a:t>
            </a:r>
            <a:br>
              <a:rPr lang="pl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200">
                <a:latin typeface="Arial"/>
                <a:ea typeface="Arial"/>
                <a:cs typeface="Arial"/>
                <a:sym typeface="Arial"/>
              </a:rPr>
              <a:t>In 1878, Britain started to control the island.</a:t>
            </a:r>
            <a:br>
              <a:rPr lang="pl" sz="1200">
                <a:latin typeface="Arial"/>
                <a:ea typeface="Arial"/>
                <a:cs typeface="Arial"/>
                <a:sym typeface="Arial"/>
              </a:rPr>
            </a:b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200">
                <a:latin typeface="Arial"/>
                <a:ea typeface="Arial"/>
                <a:cs typeface="Arial"/>
                <a:sym typeface="Arial"/>
              </a:rPr>
              <a:t>In 1925, Cyprus became a British colony.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372725"/>
            <a:ext cx="85206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u="sng">
                <a:solidFill>
                  <a:schemeClr val="hlink"/>
                </a:solidFill>
                <a:hlinkClick r:id="rId3"/>
              </a:rPr>
              <a:t>6. Niepodległość i podział wyspy</a:t>
            </a:r>
            <a:endParaRPr/>
          </a:p>
        </p:txBody>
      </p:sp>
      <p:sp>
        <p:nvSpPr>
          <p:cNvPr id="123" name="Google Shape;123;p21"/>
          <p:cNvSpPr txBox="1"/>
          <p:nvPr>
            <p:ph idx="1" type="body"/>
          </p:nvPr>
        </p:nvSpPr>
        <p:spPr>
          <a:xfrm>
            <a:off x="3117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 1960 r. Cypr uzyskał niepodległość jako republika.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Konflikty między Grekami a Turkami cypryjskimi nasilały się.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W 1974 r. zamach stanu wspierany przez Grecję doprowadził do interwencji Turcji.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Powstała Turecka Republika Cypru Północnego – uznawana tylko przez Turcję.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1"/>
          <p:cNvSpPr txBox="1"/>
          <p:nvPr>
            <p:ph idx="2" type="body"/>
          </p:nvPr>
        </p:nvSpPr>
        <p:spPr>
          <a:xfrm>
            <a:off x="4832400" y="1417950"/>
            <a:ext cx="3999900" cy="315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pl" sz="1300">
                <a:latin typeface="Arial"/>
                <a:ea typeface="Arial"/>
                <a:cs typeface="Arial"/>
                <a:sym typeface="Arial"/>
              </a:rPr>
              <a:t>6. Independence and Division</a:t>
            </a:r>
            <a:endParaRPr b="1"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>
                <a:latin typeface="Arial"/>
                <a:ea typeface="Arial"/>
                <a:cs typeface="Arial"/>
                <a:sym typeface="Arial"/>
              </a:rPr>
              <a:t>In 1960, Cyprus became an independent country.</a:t>
            </a:r>
            <a:br>
              <a:rPr lang="pl" sz="1100">
                <a:latin typeface="Arial"/>
                <a:ea typeface="Arial"/>
                <a:cs typeface="Arial"/>
                <a:sym typeface="Arial"/>
              </a:rPr>
            </a:b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>
                <a:latin typeface="Arial"/>
                <a:ea typeface="Arial"/>
                <a:cs typeface="Arial"/>
                <a:sym typeface="Arial"/>
              </a:rPr>
              <a:t>Greek and Turkish people had problems.</a:t>
            </a:r>
            <a:br>
              <a:rPr lang="pl" sz="1100">
                <a:latin typeface="Arial"/>
                <a:ea typeface="Arial"/>
                <a:cs typeface="Arial"/>
                <a:sym typeface="Arial"/>
              </a:rPr>
            </a:b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>
                <a:latin typeface="Arial"/>
                <a:ea typeface="Arial"/>
                <a:cs typeface="Arial"/>
                <a:sym typeface="Arial"/>
              </a:rPr>
              <a:t>In 1974, Turkey sent soldiers to the north.</a:t>
            </a:r>
            <a:br>
              <a:rPr lang="pl" sz="1100">
                <a:latin typeface="Arial"/>
                <a:ea typeface="Arial"/>
                <a:cs typeface="Arial"/>
                <a:sym typeface="Arial"/>
              </a:rPr>
            </a:b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100">
                <a:latin typeface="Arial"/>
                <a:ea typeface="Arial"/>
                <a:cs typeface="Arial"/>
                <a:sym typeface="Arial"/>
              </a:rPr>
              <a:t>Now Cyprus is divided: Greek south and Turkish north.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ue &amp; 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