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70" r:id="rId4"/>
    <p:sldId id="258" r:id="rId5"/>
    <p:sldId id="259" r:id="rId6"/>
    <p:sldId id="264" r:id="rId7"/>
    <p:sldId id="260" r:id="rId8"/>
    <p:sldId id="261" r:id="rId9"/>
    <p:sldId id="262" r:id="rId10"/>
    <p:sldId id="263" r:id="rId11"/>
    <p:sldId id="265" r:id="rId12"/>
    <p:sldId id="266" r:id="rId13"/>
    <p:sldId id="267" r:id="rId14"/>
    <p:sldId id="268" r:id="rId15"/>
    <p:sldId id="269"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kcja domyślna" id="{A8DCCF64-1E05-4489-88B7-BEF3F763A683}">
          <p14:sldIdLst>
            <p14:sldId id="256"/>
          </p14:sldIdLst>
        </p14:section>
        <p14:section name="Sekcja bez tytułu" id="{0B60378D-6AFE-4929-8362-B0066909132B}">
          <p14:sldIdLst>
            <p14:sldId id="257"/>
            <p14:sldId id="270"/>
            <p14:sldId id="258"/>
            <p14:sldId id="259"/>
            <p14:sldId id="264"/>
            <p14:sldId id="260"/>
            <p14:sldId id="261"/>
            <p14:sldId id="262"/>
            <p14:sldId id="263"/>
            <p14:sldId id="265"/>
            <p14:sldId id="266"/>
            <p14:sldId id="267"/>
            <p14:sldId id="268"/>
            <p14:sldId id="269"/>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5" d="100"/>
          <a:sy n="105" d="100"/>
        </p:scale>
        <p:origin x="8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ylwia Hormańska" userId="ff47a1fd227ad065" providerId="LiveId" clId="{7B12F494-88F1-4D96-8470-D0DD60F2B44C}"/>
    <pc:docChg chg="undo redo custSel addSld delSld modSld modSection">
      <pc:chgData name="Sylwia Hormańska" userId="ff47a1fd227ad065" providerId="LiveId" clId="{7B12F494-88F1-4D96-8470-D0DD60F2B44C}" dt="2025-05-01T14:22:19.911" v="125" actId="6549"/>
      <pc:docMkLst>
        <pc:docMk/>
      </pc:docMkLst>
      <pc:sldChg chg="modSp mod">
        <pc:chgData name="Sylwia Hormańska" userId="ff47a1fd227ad065" providerId="LiveId" clId="{7B12F494-88F1-4D96-8470-D0DD60F2B44C}" dt="2025-05-01T14:19:33.235" v="73" actId="20577"/>
        <pc:sldMkLst>
          <pc:docMk/>
          <pc:sldMk cId="3884937603" sldId="257"/>
        </pc:sldMkLst>
        <pc:spChg chg="mod">
          <ac:chgData name="Sylwia Hormańska" userId="ff47a1fd227ad065" providerId="LiveId" clId="{7B12F494-88F1-4D96-8470-D0DD60F2B44C}" dt="2025-05-01T14:19:33.235" v="73" actId="20577"/>
          <ac:spMkLst>
            <pc:docMk/>
            <pc:sldMk cId="3884937603" sldId="257"/>
            <ac:spMk id="2" creationId="{10798DCA-FE4B-C987-2A48-A9C58A37ADEE}"/>
          </ac:spMkLst>
        </pc:spChg>
      </pc:sldChg>
      <pc:sldChg chg="modSp mod">
        <pc:chgData name="Sylwia Hormańska" userId="ff47a1fd227ad065" providerId="LiveId" clId="{7B12F494-88F1-4D96-8470-D0DD60F2B44C}" dt="2025-05-01T14:16:03.307" v="6" actId="113"/>
        <pc:sldMkLst>
          <pc:docMk/>
          <pc:sldMk cId="3246793209" sldId="259"/>
        </pc:sldMkLst>
        <pc:spChg chg="mod">
          <ac:chgData name="Sylwia Hormańska" userId="ff47a1fd227ad065" providerId="LiveId" clId="{7B12F494-88F1-4D96-8470-D0DD60F2B44C}" dt="2025-05-01T14:16:03.307" v="6" actId="113"/>
          <ac:spMkLst>
            <pc:docMk/>
            <pc:sldMk cId="3246793209" sldId="259"/>
            <ac:spMk id="3" creationId="{E275745D-E6A3-E1FF-54D5-288FB5621E3F}"/>
          </ac:spMkLst>
        </pc:spChg>
      </pc:sldChg>
      <pc:sldChg chg="modSp mod">
        <pc:chgData name="Sylwia Hormańska" userId="ff47a1fd227ad065" providerId="LiveId" clId="{7B12F494-88F1-4D96-8470-D0DD60F2B44C}" dt="2025-05-01T14:15:43.116" v="5" actId="20577"/>
        <pc:sldMkLst>
          <pc:docMk/>
          <pc:sldMk cId="171297369" sldId="270"/>
        </pc:sldMkLst>
        <pc:spChg chg="mod">
          <ac:chgData name="Sylwia Hormańska" userId="ff47a1fd227ad065" providerId="LiveId" clId="{7B12F494-88F1-4D96-8470-D0DD60F2B44C}" dt="2025-05-01T14:15:43.116" v="5" actId="20577"/>
          <ac:spMkLst>
            <pc:docMk/>
            <pc:sldMk cId="171297369" sldId="270"/>
            <ac:spMk id="3" creationId="{FEF13B93-B4BA-D6A7-6A33-A2E1523FA4F8}"/>
          </ac:spMkLst>
        </pc:spChg>
      </pc:sldChg>
      <pc:sldChg chg="modSp new mod">
        <pc:chgData name="Sylwia Hormańska" userId="ff47a1fd227ad065" providerId="LiveId" clId="{7B12F494-88F1-4D96-8470-D0DD60F2B44C}" dt="2025-05-01T14:22:19.911" v="125" actId="6549"/>
        <pc:sldMkLst>
          <pc:docMk/>
          <pc:sldMk cId="2487110414" sldId="271"/>
        </pc:sldMkLst>
        <pc:spChg chg="mod">
          <ac:chgData name="Sylwia Hormańska" userId="ff47a1fd227ad065" providerId="LiveId" clId="{7B12F494-88F1-4D96-8470-D0DD60F2B44C}" dt="2025-05-01T14:22:19.911" v="125" actId="6549"/>
          <ac:spMkLst>
            <pc:docMk/>
            <pc:sldMk cId="2487110414" sldId="271"/>
            <ac:spMk id="2" creationId="{8173E9A3-3EB6-7E0B-A5EE-9EB5375A04E6}"/>
          </ac:spMkLst>
        </pc:spChg>
      </pc:sldChg>
      <pc:sldChg chg="new del">
        <pc:chgData name="Sylwia Hormańska" userId="ff47a1fd227ad065" providerId="LiveId" clId="{7B12F494-88F1-4D96-8470-D0DD60F2B44C}" dt="2025-05-01T14:20:05.844" v="75" actId="680"/>
        <pc:sldMkLst>
          <pc:docMk/>
          <pc:sldMk cId="4039603430" sldId="27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pl-PL"/>
              <a:t>Kliknij, aby edytować styl</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ytuł i podpis">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pl-PL"/>
              <a:t>Kliknij, aby edytować styl</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ferta z podpise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l-PL"/>
              <a:t>Kliknij, aby edytować styl</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a nazwy">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pl-PL"/>
              <a:t>Kliknij, aby edytować styl</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nazwy cytatu">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l-PL"/>
              <a:t>Kliknij, aby edytować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rawda lub fałsz">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pl-PL"/>
              <a:t>Kliknij, aby edytować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pl-PL"/>
              <a:t>Kliknij, aby edytować styl</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pl-PL"/>
              <a:t>Kliknij, aby edytować styl</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a:t>Kliknij, aby edytować styl</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pl-PL"/>
              <a:t>Kliknij, aby edytować styl</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42A54C80-263E-416B-A8E0-580EDEADCBDC}" type="datetimeFigureOut">
              <a:rPr lang="en-US" dirty="0"/>
              <a:t>5/1/2025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pl-PL"/>
              <a:t>Kliknij, aby edytować styl</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B61BEF0D-F0BB-DE4B-95CE-6DB70DBA9567}" type="datetimeFigureOut">
              <a:rPr lang="en-US" dirty="0"/>
              <a:pPr/>
              <a:t>5/1/2025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pl-PL"/>
              <a:t>Kliknij, aby edytować styl</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5/1/2025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F38F96C-F845-6C02-AACE-847328E255D5}"/>
              </a:ext>
            </a:extLst>
          </p:cNvPr>
          <p:cNvSpPr>
            <a:spLocks noGrp="1"/>
          </p:cNvSpPr>
          <p:nvPr>
            <p:ph type="ctrTitle"/>
          </p:nvPr>
        </p:nvSpPr>
        <p:spPr>
          <a:xfrm>
            <a:off x="364212" y="2066162"/>
            <a:ext cx="9305312" cy="1646302"/>
          </a:xfrm>
        </p:spPr>
        <p:txBody>
          <a:bodyPr/>
          <a:lstStyle/>
          <a:p>
            <a:r>
              <a:rPr lang="pl-PL" sz="8000" dirty="0"/>
              <a:t>Kuchnia na Cyprze</a:t>
            </a:r>
          </a:p>
        </p:txBody>
      </p:sp>
    </p:spTree>
    <p:extLst>
      <p:ext uri="{BB962C8B-B14F-4D97-AF65-F5344CB8AC3E}">
        <p14:creationId xmlns:p14="http://schemas.microsoft.com/office/powerpoint/2010/main" val="3650140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8343CACC-23B5-9D99-1937-39176A4DD524}"/>
              </a:ext>
            </a:extLst>
          </p:cNvPr>
          <p:cNvSpPr txBox="1"/>
          <p:nvPr/>
        </p:nvSpPr>
        <p:spPr>
          <a:xfrm>
            <a:off x="917578" y="607000"/>
            <a:ext cx="10271531" cy="954107"/>
          </a:xfrm>
          <a:prstGeom prst="rect">
            <a:avLst/>
          </a:prstGeom>
          <a:noFill/>
        </p:spPr>
        <p:txBody>
          <a:bodyPr wrap="square">
            <a:spAutoFit/>
          </a:bodyPr>
          <a:lstStyle/>
          <a:p>
            <a:pPr marL="457200" indent="-457200" algn="l">
              <a:buFont typeface="Arial" panose="020B0604020202020204" pitchFamily="34" charset="0"/>
              <a:buChar char="•"/>
            </a:pPr>
            <a:r>
              <a:rPr lang="pl-PL" sz="2800" b="1" i="0" dirty="0" err="1">
                <a:solidFill>
                  <a:srgbClr val="000000"/>
                </a:solidFill>
                <a:effectLst/>
                <a:latin typeface="Arial" panose="020B0604020202020204" pitchFamily="34" charset="0"/>
                <a:cs typeface="Arial" panose="020B0604020202020204" pitchFamily="34" charset="0"/>
              </a:rPr>
              <a:t>Kolokythokeftedes</a:t>
            </a:r>
            <a:r>
              <a:rPr lang="pl-PL" sz="2800" b="0" i="0" dirty="0">
                <a:solidFill>
                  <a:srgbClr val="000000"/>
                </a:solidFill>
                <a:effectLst/>
                <a:latin typeface="Arial" panose="020B0604020202020204" pitchFamily="34" charset="0"/>
                <a:cs typeface="Arial" panose="020B0604020202020204" pitchFamily="34" charset="0"/>
              </a:rPr>
              <a:t> to chrupiące </a:t>
            </a:r>
            <a:r>
              <a:rPr lang="pl-PL" sz="2800" b="1" i="0" dirty="0">
                <a:solidFill>
                  <a:srgbClr val="000000"/>
                </a:solidFill>
                <a:effectLst/>
                <a:latin typeface="Arial" panose="020B0604020202020204" pitchFamily="34" charset="0"/>
                <a:cs typeface="Arial" panose="020B0604020202020204" pitchFamily="34" charset="0"/>
              </a:rPr>
              <a:t>kulki z cukinii</a:t>
            </a:r>
            <a:r>
              <a:rPr lang="pl-PL" sz="2800" b="0" i="0" dirty="0">
                <a:solidFill>
                  <a:srgbClr val="000000"/>
                </a:solidFill>
                <a:effectLst/>
                <a:latin typeface="Arial" panose="020B0604020202020204" pitchFamily="34" charset="0"/>
                <a:cs typeface="Arial" panose="020B0604020202020204" pitchFamily="34" charset="0"/>
              </a:rPr>
              <a:t>, często podawane jako przystawka lub element </a:t>
            </a:r>
            <a:r>
              <a:rPr lang="pl-PL" sz="2800" b="0" i="0" dirty="0" err="1">
                <a:solidFill>
                  <a:srgbClr val="000000"/>
                </a:solidFill>
                <a:effectLst/>
                <a:latin typeface="Arial" panose="020B0604020202020204" pitchFamily="34" charset="0"/>
                <a:cs typeface="Arial" panose="020B0604020202020204" pitchFamily="34" charset="0"/>
              </a:rPr>
              <a:t>meze</a:t>
            </a:r>
            <a:r>
              <a:rPr lang="pl-PL" sz="2800" b="0" i="0" dirty="0">
                <a:solidFill>
                  <a:srgbClr val="000000"/>
                </a:solidFill>
                <a:effectLst/>
                <a:latin typeface="Arial" panose="020B0604020202020204" pitchFamily="34" charset="0"/>
                <a:cs typeface="Arial" panose="020B0604020202020204" pitchFamily="34" charset="0"/>
              </a:rPr>
              <a:t>.</a:t>
            </a:r>
          </a:p>
        </p:txBody>
      </p:sp>
      <p:sp>
        <p:nvSpPr>
          <p:cNvPr id="5" name="pole tekstowe 4">
            <a:extLst>
              <a:ext uri="{FF2B5EF4-FFF2-40B4-BE49-F238E27FC236}">
                <a16:creationId xmlns:a16="http://schemas.microsoft.com/office/drawing/2014/main" id="{87557ED8-76E9-23F9-8358-6D52C8EC584F}"/>
              </a:ext>
            </a:extLst>
          </p:cNvPr>
          <p:cNvSpPr txBox="1"/>
          <p:nvPr/>
        </p:nvSpPr>
        <p:spPr>
          <a:xfrm>
            <a:off x="917578" y="1452499"/>
            <a:ext cx="11058111" cy="1384995"/>
          </a:xfrm>
          <a:prstGeom prst="rect">
            <a:avLst/>
          </a:prstGeom>
          <a:noFill/>
        </p:spPr>
        <p:txBody>
          <a:bodyPr wrap="square">
            <a:spAutoFit/>
          </a:bodyPr>
          <a:lstStyle/>
          <a:p>
            <a:pPr algn="l">
              <a:buNone/>
            </a:pPr>
            <a:r>
              <a:rPr lang="pl-PL" sz="2800" b="0" i="0" dirty="0">
                <a:solidFill>
                  <a:srgbClr val="000000"/>
                </a:solidFill>
                <a:effectLst/>
                <a:latin typeface="Arial" panose="020B0604020202020204" pitchFamily="34" charset="0"/>
                <a:cs typeface="Arial" panose="020B0604020202020204" pitchFamily="34" charset="0"/>
              </a:rPr>
              <a:t>	Podstawę stanowi starta cukinia wymieszana z ziołami, serem, a 	czasem cebulą lub czosnkiem. Zwinięte w kulki i lekko usmażone 	na chrupiący złoty kolor, oferują zachwycający kontrast tekstur.</a:t>
            </a:r>
          </a:p>
        </p:txBody>
      </p:sp>
      <p:pic>
        <p:nvPicPr>
          <p:cNvPr id="9218" name="Picture 2" descr="Kolokythokeftedes | Fried zucchini Fritters | Lemon &amp; Olives | Greek Food &amp;  Culture Blog">
            <a:extLst>
              <a:ext uri="{FF2B5EF4-FFF2-40B4-BE49-F238E27FC236}">
                <a16:creationId xmlns:a16="http://schemas.microsoft.com/office/drawing/2014/main" id="{A23BC236-E283-9BA1-B87D-C9E3402C7F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2916" y="3670050"/>
            <a:ext cx="3060853" cy="2746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888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6B228AE2-C103-E412-0D43-21209A20A019}"/>
              </a:ext>
            </a:extLst>
          </p:cNvPr>
          <p:cNvSpPr txBox="1"/>
          <p:nvPr/>
        </p:nvSpPr>
        <p:spPr>
          <a:xfrm>
            <a:off x="688258" y="569364"/>
            <a:ext cx="10510684" cy="4401205"/>
          </a:xfrm>
          <a:prstGeom prst="rect">
            <a:avLst/>
          </a:prstGeom>
          <a:noFill/>
        </p:spPr>
        <p:txBody>
          <a:bodyPr wrap="square">
            <a:spAutoFit/>
          </a:bodyPr>
          <a:lstStyle/>
          <a:p>
            <a:pPr marL="457200" indent="-457200" algn="l">
              <a:buFont typeface="Arial" panose="020B0604020202020204" pitchFamily="34" charset="0"/>
              <a:buChar char="•"/>
            </a:pPr>
            <a:r>
              <a:rPr lang="pl-PL" sz="2800" b="1" i="0" dirty="0">
                <a:solidFill>
                  <a:srgbClr val="000000"/>
                </a:solidFill>
                <a:effectLst/>
                <a:latin typeface="Arial" panose="020B0604020202020204" pitchFamily="34" charset="0"/>
                <a:cs typeface="Arial" panose="020B0604020202020204" pitchFamily="34" charset="0"/>
              </a:rPr>
              <a:t>Ziemniaki cypryjskie</a:t>
            </a:r>
          </a:p>
          <a:p>
            <a:pPr algn="l">
              <a:buNone/>
            </a:pPr>
            <a:r>
              <a:rPr lang="pl-PL" sz="2800" b="0" i="0" dirty="0">
                <a:solidFill>
                  <a:srgbClr val="000000"/>
                </a:solidFill>
                <a:effectLst/>
                <a:latin typeface="Arial" panose="020B0604020202020204" pitchFamily="34" charset="0"/>
                <a:cs typeface="Arial" panose="020B0604020202020204" pitchFamily="34" charset="0"/>
              </a:rPr>
              <a:t>	Ziemniaki cypryjskie słyną z wyjątkowego smaku i 	konsystencji, które zawdzięczają unikalnemu klimatowi wyspy 	i bogatej w składniki odżywcze glebie.</a:t>
            </a:r>
          </a:p>
          <a:p>
            <a:pPr algn="l"/>
            <a:r>
              <a:rPr lang="pl-PL" sz="2800" b="0" i="0" dirty="0">
                <a:solidFill>
                  <a:srgbClr val="000000"/>
                </a:solidFill>
                <a:effectLst/>
                <a:latin typeface="Arial" panose="020B0604020202020204" pitchFamily="34" charset="0"/>
                <a:cs typeface="Arial" panose="020B0604020202020204" pitchFamily="34" charset="0"/>
              </a:rPr>
              <a:t>	Cienka skórka ziemniaków cypryjskich pozwala uzyskać 	smaczną chrupkość, która pokrywa puszyste wnętrze podczas 	pieczenia lub smażenia. Bez dwóch zdań to właśnie na 	Cyprze możesz spodziewać się najpyszniejszych frytek. Ich 	najwyższa jakość czyni je ulubionymi wśród szefów kuchni i 	smakoszy na całym świecie.</a:t>
            </a:r>
          </a:p>
        </p:txBody>
      </p:sp>
      <p:pic>
        <p:nvPicPr>
          <p:cNvPr id="10242" name="Picture 2" descr="Ziemniaki Młode Jadalne Cypryjskie 10kg">
            <a:extLst>
              <a:ext uri="{FF2B5EF4-FFF2-40B4-BE49-F238E27FC236}">
                <a16:creationId xmlns:a16="http://schemas.microsoft.com/office/drawing/2014/main" id="{61B88EEB-FDB6-B814-36B9-6D3257619C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2360" y="4533457"/>
            <a:ext cx="19431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6988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5CC15EA9-62CC-A4AB-2447-3C172E247A76}"/>
              </a:ext>
            </a:extLst>
          </p:cNvPr>
          <p:cNvSpPr txBox="1"/>
          <p:nvPr/>
        </p:nvSpPr>
        <p:spPr>
          <a:xfrm>
            <a:off x="491613" y="1120676"/>
            <a:ext cx="9969909" cy="3539430"/>
          </a:xfrm>
          <a:prstGeom prst="rect">
            <a:avLst/>
          </a:prstGeom>
          <a:noFill/>
        </p:spPr>
        <p:txBody>
          <a:bodyPr wrap="square">
            <a:spAutoFit/>
          </a:bodyPr>
          <a:lstStyle/>
          <a:p>
            <a:pPr marL="457200" indent="-457200" algn="l">
              <a:buFont typeface="Arial" panose="020B0604020202020204" pitchFamily="34" charset="0"/>
              <a:buChar char="•"/>
            </a:pPr>
            <a:r>
              <a:rPr lang="pl-PL" sz="2800" b="1" i="0" dirty="0" err="1">
                <a:solidFill>
                  <a:srgbClr val="000000"/>
                </a:solidFill>
                <a:effectLst/>
                <a:latin typeface="Roboto" panose="02000000000000000000" pitchFamily="2" charset="0"/>
              </a:rPr>
              <a:t>Loukaniko</a:t>
            </a:r>
            <a:r>
              <a:rPr lang="pl-PL" sz="2800" b="1" i="0" dirty="0">
                <a:solidFill>
                  <a:srgbClr val="000000"/>
                </a:solidFill>
                <a:effectLst/>
                <a:latin typeface="Roboto" panose="02000000000000000000" pitchFamily="2" charset="0"/>
              </a:rPr>
              <a:t> (cypryjska kiełbasa)</a:t>
            </a:r>
          </a:p>
          <a:p>
            <a:pPr algn="l"/>
            <a:r>
              <a:rPr lang="pl-PL" sz="2800" b="0" i="0" dirty="0">
                <a:solidFill>
                  <a:srgbClr val="000000"/>
                </a:solidFill>
                <a:effectLst/>
                <a:latin typeface="Roboto" panose="02000000000000000000" pitchFamily="2" charset="0"/>
              </a:rPr>
              <a:t>	</a:t>
            </a:r>
            <a:r>
              <a:rPr lang="pl-PL" sz="2800" b="0" i="0" dirty="0" err="1">
                <a:solidFill>
                  <a:srgbClr val="000000"/>
                </a:solidFill>
                <a:effectLst/>
                <a:latin typeface="Roboto" panose="02000000000000000000" pitchFamily="2" charset="0"/>
              </a:rPr>
              <a:t>Loukaniko</a:t>
            </a:r>
            <a:r>
              <a:rPr lang="pl-PL" sz="2800" b="0" i="0" dirty="0">
                <a:solidFill>
                  <a:srgbClr val="000000"/>
                </a:solidFill>
                <a:effectLst/>
                <a:latin typeface="Roboto" panose="02000000000000000000" pitchFamily="2" charset="0"/>
              </a:rPr>
              <a:t>, tradycyjne cypryjskie kiełbaski wiejskie, mają 	pikantny smak dzięki peklowanej wieprzowinie, 	wytrawnemu czerwonemu winu, czosnkowi oraz 	mieszance nasion kolendry i czarnego pieprzu.</a:t>
            </a:r>
          </a:p>
          <a:p>
            <a:pPr algn="l"/>
            <a:r>
              <a:rPr lang="pl-PL" sz="2800" b="1" i="0" dirty="0">
                <a:solidFill>
                  <a:srgbClr val="000000"/>
                </a:solidFill>
                <a:effectLst/>
                <a:latin typeface="Roboto" panose="02000000000000000000" pitchFamily="2" charset="0"/>
              </a:rPr>
              <a:t>	Kiełbaski </a:t>
            </a:r>
            <a:r>
              <a:rPr lang="pl-PL" sz="2800" b="1" i="0" dirty="0" err="1">
                <a:solidFill>
                  <a:srgbClr val="000000"/>
                </a:solidFill>
                <a:effectLst/>
                <a:latin typeface="Roboto" panose="02000000000000000000" pitchFamily="2" charset="0"/>
              </a:rPr>
              <a:t>loukaniko</a:t>
            </a:r>
            <a:r>
              <a:rPr lang="pl-PL" sz="2800" b="1" i="0" dirty="0">
                <a:solidFill>
                  <a:srgbClr val="000000"/>
                </a:solidFill>
                <a:effectLst/>
                <a:latin typeface="Roboto" panose="02000000000000000000" pitchFamily="2" charset="0"/>
              </a:rPr>
              <a:t> można grillować lub smażyć razem </a:t>
            </a:r>
          </a:p>
          <a:p>
            <a:pPr algn="l"/>
            <a:r>
              <a:rPr lang="pl-PL" sz="2800" b="1" dirty="0">
                <a:solidFill>
                  <a:srgbClr val="000000"/>
                </a:solidFill>
                <a:latin typeface="Roboto" panose="02000000000000000000" pitchFamily="2" charset="0"/>
              </a:rPr>
              <a:t>	</a:t>
            </a:r>
            <a:r>
              <a:rPr lang="pl-PL" sz="2800" b="1" i="0" dirty="0">
                <a:solidFill>
                  <a:srgbClr val="000000"/>
                </a:solidFill>
                <a:effectLst/>
                <a:latin typeface="Roboto" panose="02000000000000000000" pitchFamily="2" charset="0"/>
              </a:rPr>
              <a:t>z </a:t>
            </a:r>
            <a:r>
              <a:rPr lang="pl-PL" sz="2800" b="1" i="0" dirty="0" err="1">
                <a:solidFill>
                  <a:srgbClr val="000000"/>
                </a:solidFill>
                <a:effectLst/>
                <a:latin typeface="Roboto" panose="02000000000000000000" pitchFamily="2" charset="0"/>
              </a:rPr>
              <a:t>halloumi</a:t>
            </a:r>
            <a:r>
              <a:rPr lang="pl-PL" sz="2800" b="1" i="0" dirty="0">
                <a:solidFill>
                  <a:srgbClr val="000000"/>
                </a:solidFill>
                <a:effectLst/>
                <a:latin typeface="Roboto" panose="02000000000000000000" pitchFamily="2" charset="0"/>
              </a:rPr>
              <a:t> i jajkami</a:t>
            </a:r>
            <a:r>
              <a:rPr lang="pl-PL" sz="2800" b="0" i="0" dirty="0">
                <a:solidFill>
                  <a:srgbClr val="000000"/>
                </a:solidFill>
                <a:effectLst/>
                <a:latin typeface="Roboto" panose="02000000000000000000" pitchFamily="2" charset="0"/>
              </a:rPr>
              <a:t>, stanowiąc smaczne urozmaicenie 	śniadania.</a:t>
            </a:r>
          </a:p>
        </p:txBody>
      </p:sp>
      <p:pic>
        <p:nvPicPr>
          <p:cNvPr id="11266" name="Picture 2" descr="LUKANIKA KRASATA' - TO TRADYCYJNE, CYPRYJSKIE KIEŁBASY Z CZERWONYM WINEM -  SĄ ICH AMATORZY I PRZECIWNICY 🙂 PRODUKOWANE NA CAŁYM CYPRZE, DO KUPIENIA W  KAŻDYM MARKECIE I U RZEŃIKA. KAŻDY 'PRODUCENT' MA">
            <a:extLst>
              <a:ext uri="{FF2B5EF4-FFF2-40B4-BE49-F238E27FC236}">
                <a16:creationId xmlns:a16="http://schemas.microsoft.com/office/drawing/2014/main" id="{D7F64EDF-5141-3AFE-9FC4-28A8E91677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7758" y="4730392"/>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2015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C8840FA4-45B0-49FB-08A6-CD8E3D44A5FD}"/>
              </a:ext>
            </a:extLst>
          </p:cNvPr>
          <p:cNvSpPr txBox="1"/>
          <p:nvPr/>
        </p:nvSpPr>
        <p:spPr>
          <a:xfrm>
            <a:off x="174098" y="771154"/>
            <a:ext cx="9648327" cy="2246769"/>
          </a:xfrm>
          <a:prstGeom prst="rect">
            <a:avLst/>
          </a:prstGeom>
          <a:noFill/>
        </p:spPr>
        <p:txBody>
          <a:bodyPr wrap="square">
            <a:spAutoFit/>
          </a:bodyPr>
          <a:lstStyle/>
          <a:p>
            <a:pPr marL="457200" indent="-457200" algn="l">
              <a:buFont typeface="Arial" panose="020B0604020202020204" pitchFamily="34" charset="0"/>
              <a:buChar char="•"/>
            </a:pPr>
            <a:r>
              <a:rPr lang="pl-PL" sz="2800" b="1" i="0" dirty="0">
                <a:solidFill>
                  <a:srgbClr val="000000"/>
                </a:solidFill>
                <a:effectLst/>
                <a:latin typeface="Roboto" panose="02000000000000000000" pitchFamily="2" charset="0"/>
              </a:rPr>
              <a:t>Świeże ryby</a:t>
            </a:r>
          </a:p>
          <a:p>
            <a:pPr algn="l"/>
            <a:r>
              <a:rPr lang="pl-PL" sz="2800" b="0" i="0" dirty="0">
                <a:solidFill>
                  <a:srgbClr val="000000"/>
                </a:solidFill>
                <a:effectLst/>
                <a:latin typeface="Roboto" panose="02000000000000000000" pitchFamily="2" charset="0"/>
              </a:rPr>
              <a:t>	</a:t>
            </a:r>
            <a:r>
              <a:rPr lang="pl-PL" sz="2800" i="0" dirty="0">
                <a:solidFill>
                  <a:srgbClr val="000000"/>
                </a:solidFill>
                <a:effectLst/>
                <a:latin typeface="Roboto" panose="02000000000000000000" pitchFamily="2" charset="0"/>
              </a:rPr>
              <a:t>Będąc wyspą, podstawą cypryjskiej diety są 	świeże 	ryby. Popularne ryby, takie jak dorada, 	okoń morski i 	barwena, są często grillowane lub 	pieczone z dodatkiem 	śródziemnomorskich ziół i 	oliwy z oliwek.</a:t>
            </a:r>
          </a:p>
        </p:txBody>
      </p:sp>
      <p:pic>
        <p:nvPicPr>
          <p:cNvPr id="12290" name="Picture 2" descr="Gdzie kupić świeżą rybę? | CYPRUS FAQ">
            <a:extLst>
              <a:ext uri="{FF2B5EF4-FFF2-40B4-BE49-F238E27FC236}">
                <a16:creationId xmlns:a16="http://schemas.microsoft.com/office/drawing/2014/main" id="{B3F5DC39-D5BB-1FD7-DF35-D74CD88D2D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5224" y="3429000"/>
            <a:ext cx="4468153" cy="2510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6253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le tekstowe 4">
            <a:extLst>
              <a:ext uri="{FF2B5EF4-FFF2-40B4-BE49-F238E27FC236}">
                <a16:creationId xmlns:a16="http://schemas.microsoft.com/office/drawing/2014/main" id="{C36BE2ED-72DB-9D00-6211-8641D968079B}"/>
              </a:ext>
            </a:extLst>
          </p:cNvPr>
          <p:cNvSpPr txBox="1"/>
          <p:nvPr/>
        </p:nvSpPr>
        <p:spPr>
          <a:xfrm>
            <a:off x="556158" y="331695"/>
            <a:ext cx="10239661" cy="3108543"/>
          </a:xfrm>
          <a:prstGeom prst="rect">
            <a:avLst/>
          </a:prstGeom>
          <a:noFill/>
        </p:spPr>
        <p:txBody>
          <a:bodyPr wrap="square">
            <a:spAutoFit/>
          </a:bodyPr>
          <a:lstStyle/>
          <a:p>
            <a:pPr marL="457200" indent="-457200" algn="l">
              <a:buFont typeface="Arial" panose="020B0604020202020204" pitchFamily="34" charset="0"/>
              <a:buChar char="•"/>
            </a:pPr>
            <a:r>
              <a:rPr lang="pl-PL" sz="2800" b="1" i="0" dirty="0" err="1">
                <a:solidFill>
                  <a:srgbClr val="000000"/>
                </a:solidFill>
                <a:effectLst/>
                <a:latin typeface="Arial" panose="020B0604020202020204" pitchFamily="34" charset="0"/>
                <a:cs typeface="Arial" panose="020B0604020202020204" pitchFamily="34" charset="0"/>
              </a:rPr>
              <a:t>Spanakopita</a:t>
            </a:r>
            <a:r>
              <a:rPr lang="pl-PL" sz="2800" b="1" i="0" dirty="0">
                <a:solidFill>
                  <a:srgbClr val="000000"/>
                </a:solidFill>
                <a:effectLst/>
                <a:latin typeface="Arial" panose="020B0604020202020204" pitchFamily="34" charset="0"/>
                <a:cs typeface="Arial" panose="020B0604020202020204" pitchFamily="34" charset="0"/>
              </a:rPr>
              <a:t>, uwielbiany cypryjski placek szpinakowy</a:t>
            </a:r>
            <a:r>
              <a:rPr lang="pl-PL" sz="2800" b="0" i="0" dirty="0">
                <a:solidFill>
                  <a:srgbClr val="000000"/>
                </a:solidFill>
                <a:effectLst/>
                <a:latin typeface="Arial" panose="020B0604020202020204" pitchFamily="34" charset="0"/>
                <a:cs typeface="Arial" panose="020B0604020202020204" pitchFamily="34" charset="0"/>
              </a:rPr>
              <a:t>, łączy kruche ciasto z pikantnym nadzieniem ze szpinaku </a:t>
            </a:r>
          </a:p>
          <a:p>
            <a:pPr algn="l"/>
            <a:r>
              <a:rPr lang="pl-PL" sz="2800" dirty="0">
                <a:solidFill>
                  <a:srgbClr val="000000"/>
                </a:solidFill>
                <a:latin typeface="Arial" panose="020B0604020202020204" pitchFamily="34" charset="0"/>
                <a:cs typeface="Arial" panose="020B0604020202020204" pitchFamily="34" charset="0"/>
              </a:rPr>
              <a:t>	</a:t>
            </a:r>
            <a:r>
              <a:rPr lang="pl-PL" sz="2800" b="0" i="0" dirty="0">
                <a:solidFill>
                  <a:srgbClr val="000000"/>
                </a:solidFill>
                <a:effectLst/>
                <a:latin typeface="Arial" panose="020B0604020202020204" pitchFamily="34" charset="0"/>
                <a:cs typeface="Arial" panose="020B0604020202020204" pitchFamily="34" charset="0"/>
              </a:rPr>
              <a:t>i fety. To tradycyjne danie odzwierciedla kulinarne 	dziedzictwo Cypru, czerpiące z wpływów greckich i 	bliskowschodnich.</a:t>
            </a:r>
          </a:p>
          <a:p>
            <a:pPr algn="l"/>
            <a:r>
              <a:rPr lang="pl-PL" sz="2800" b="0" i="0" dirty="0">
                <a:solidFill>
                  <a:srgbClr val="000000"/>
                </a:solidFill>
                <a:effectLst/>
                <a:latin typeface="Arial" panose="020B0604020202020204" pitchFamily="34" charset="0"/>
                <a:cs typeface="Arial" panose="020B0604020202020204" pitchFamily="34" charset="0"/>
              </a:rPr>
              <a:t>	Warstwy maślanego ciasta filo otulają smakowitą 	mieszankę szpinaku, cebuli, ziół i pikantnego sera feta. </a:t>
            </a:r>
          </a:p>
        </p:txBody>
      </p:sp>
      <p:pic>
        <p:nvPicPr>
          <p:cNvPr id="6146" name="Picture 2" descr="Spanakopita - kuchnia Cypru">
            <a:extLst>
              <a:ext uri="{FF2B5EF4-FFF2-40B4-BE49-F238E27FC236}">
                <a16:creationId xmlns:a16="http://schemas.microsoft.com/office/drawing/2014/main" id="{FA06C8BD-ED53-F4B7-C7A4-AA929BD6F9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6594" y="3512128"/>
            <a:ext cx="3537716" cy="2357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3374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EDE252ED-2F51-25EE-937C-5082348FB2D3}"/>
              </a:ext>
            </a:extLst>
          </p:cNvPr>
          <p:cNvSpPr txBox="1"/>
          <p:nvPr/>
        </p:nvSpPr>
        <p:spPr>
          <a:xfrm>
            <a:off x="1071716" y="334297"/>
            <a:ext cx="10048568" cy="3539430"/>
          </a:xfrm>
          <a:prstGeom prst="rect">
            <a:avLst/>
          </a:prstGeom>
          <a:noFill/>
        </p:spPr>
        <p:txBody>
          <a:bodyPr wrap="square">
            <a:spAutoFit/>
          </a:bodyPr>
          <a:lstStyle/>
          <a:p>
            <a:pPr marL="457200" indent="-457200" algn="l">
              <a:buFont typeface="Arial" panose="020B0604020202020204" pitchFamily="34" charset="0"/>
              <a:buChar char="•"/>
            </a:pPr>
            <a:r>
              <a:rPr lang="pl-PL" sz="2800" b="1" i="0" dirty="0">
                <a:solidFill>
                  <a:srgbClr val="000000"/>
                </a:solidFill>
                <a:effectLst/>
                <a:latin typeface="Arial" panose="020B0604020202020204" pitchFamily="34" charset="0"/>
                <a:cs typeface="Arial" panose="020B0604020202020204" pitchFamily="34" charset="0"/>
              </a:rPr>
              <a:t>Syrop z chleba świętojańskiego</a:t>
            </a:r>
          </a:p>
          <a:p>
            <a:pPr algn="l">
              <a:buNone/>
            </a:pPr>
            <a:r>
              <a:rPr lang="pl-PL" sz="2800" i="0" dirty="0">
                <a:solidFill>
                  <a:srgbClr val="000000"/>
                </a:solidFill>
                <a:effectLst/>
                <a:latin typeface="Arial" panose="020B0604020202020204" pitchFamily="34" charset="0"/>
                <a:cs typeface="Arial" panose="020B0604020202020204" pitchFamily="34" charset="0"/>
              </a:rPr>
              <a:t>	Cypryjski chleb świętojański, nazywany „czarnym złotem”, 	jest podstawą tradycyjnej kuchni cypryjskiej. </a:t>
            </a:r>
            <a:r>
              <a:rPr lang="pl-PL" sz="2800" b="0" i="0" dirty="0">
                <a:solidFill>
                  <a:srgbClr val="000000"/>
                </a:solidFill>
                <a:effectLst/>
                <a:latin typeface="Arial" panose="020B0604020202020204" pitchFamily="34" charset="0"/>
                <a:cs typeface="Arial" panose="020B0604020202020204" pitchFamily="34" charset="0"/>
              </a:rPr>
              <a:t>Powszechnie 	przetwarzany na syrop z chleba świętojańskiego, ten 	bezglutenowy i bezkofeinowy składnik służy jako naturalny 	słodzik i wzmacniacz smaku. Znany ze swoich korzyści 	zdrowotnych, pomaga w walce z bezsennością i depresją 	oraz wspiera zdrowie jelit, by wymienić tylko kilka.</a:t>
            </a:r>
          </a:p>
        </p:txBody>
      </p:sp>
      <p:pic>
        <p:nvPicPr>
          <p:cNvPr id="13314" name="Picture 2" descr="Kup syrop z chleba świętojańskiego 350 g Salud Viva | Naturitas">
            <a:extLst>
              <a:ext uri="{FF2B5EF4-FFF2-40B4-BE49-F238E27FC236}">
                <a16:creationId xmlns:a16="http://schemas.microsoft.com/office/drawing/2014/main" id="{38432689-7FB0-B536-6B70-327026BB63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9405" y="4176406"/>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7451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173E9A3-3EB6-7E0B-A5EE-9EB5375A04E6}"/>
              </a:ext>
            </a:extLst>
          </p:cNvPr>
          <p:cNvSpPr>
            <a:spLocks noGrp="1"/>
          </p:cNvSpPr>
          <p:nvPr>
            <p:ph type="title"/>
          </p:nvPr>
        </p:nvSpPr>
        <p:spPr>
          <a:xfrm>
            <a:off x="860214" y="2173224"/>
            <a:ext cx="8596668" cy="1320800"/>
          </a:xfrm>
        </p:spPr>
        <p:txBody>
          <a:bodyPr>
            <a:noAutofit/>
          </a:bodyPr>
          <a:lstStyle/>
          <a:p>
            <a:pPr algn="ctr"/>
            <a:r>
              <a:rPr lang="pl-PL" sz="4000" dirty="0"/>
              <a:t>Dziękuję za uwagę!!!</a:t>
            </a:r>
            <a:br>
              <a:rPr lang="pl-PL" sz="4000" dirty="0"/>
            </a:br>
            <a:br>
              <a:rPr lang="pl-PL" sz="4000"/>
            </a:br>
            <a:endParaRPr lang="pl-PL" sz="4000" dirty="0"/>
          </a:p>
        </p:txBody>
      </p:sp>
    </p:spTree>
    <p:extLst>
      <p:ext uri="{BB962C8B-B14F-4D97-AF65-F5344CB8AC3E}">
        <p14:creationId xmlns:p14="http://schemas.microsoft.com/office/powerpoint/2010/main" val="2487110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0798DCA-FE4B-C987-2A48-A9C58A37ADEE}"/>
              </a:ext>
            </a:extLst>
          </p:cNvPr>
          <p:cNvSpPr>
            <a:spLocks noGrp="1"/>
          </p:cNvSpPr>
          <p:nvPr>
            <p:ph type="title" idx="4294967295"/>
          </p:nvPr>
        </p:nvSpPr>
        <p:spPr>
          <a:xfrm>
            <a:off x="1022554" y="1248698"/>
            <a:ext cx="9438968" cy="1320800"/>
          </a:xfrm>
        </p:spPr>
        <p:txBody>
          <a:bodyPr>
            <a:noAutofit/>
          </a:bodyPr>
          <a:lstStyle/>
          <a:p>
            <a:r>
              <a:rPr lang="pl-PL" sz="2800" b="1" i="0" dirty="0">
                <a:solidFill>
                  <a:srgbClr val="000000"/>
                </a:solidFill>
                <a:effectLst/>
                <a:latin typeface="Arial" panose="020B0604020202020204" pitchFamily="34" charset="0"/>
                <a:cs typeface="Arial" panose="020B0604020202020204" pitchFamily="34" charset="0"/>
              </a:rPr>
              <a:t>Cypr, </a:t>
            </a:r>
            <a:r>
              <a:rPr lang="pl-PL" sz="2800" i="0" dirty="0">
                <a:solidFill>
                  <a:srgbClr val="000000"/>
                </a:solidFill>
                <a:effectLst/>
                <a:latin typeface="Arial" panose="020B0604020202020204" pitchFamily="34" charset="0"/>
                <a:cs typeface="Arial" panose="020B0604020202020204" pitchFamily="34" charset="0"/>
              </a:rPr>
              <a:t>perła Morza Śródziemnego, to miejsce, gdzie spotykają się wpływy greckie, tureckie </a:t>
            </a:r>
            <a:br>
              <a:rPr lang="pl-PL" sz="2800" i="0" dirty="0">
                <a:solidFill>
                  <a:srgbClr val="000000"/>
                </a:solidFill>
                <a:effectLst/>
                <a:latin typeface="Arial" panose="020B0604020202020204" pitchFamily="34" charset="0"/>
                <a:cs typeface="Arial" panose="020B0604020202020204" pitchFamily="34" charset="0"/>
              </a:rPr>
            </a:br>
            <a:r>
              <a:rPr lang="pl-PL" sz="2800" i="0" dirty="0">
                <a:solidFill>
                  <a:srgbClr val="000000"/>
                </a:solidFill>
                <a:effectLst/>
                <a:latin typeface="Arial" panose="020B0604020202020204" pitchFamily="34" charset="0"/>
                <a:cs typeface="Arial" panose="020B0604020202020204" pitchFamily="34" charset="0"/>
              </a:rPr>
              <a:t>i bliskowschodnie, tworząc niepowtarzalną mozaikę kulturową. </a:t>
            </a:r>
            <a:r>
              <a:rPr lang="pl-PL" sz="2800" i="0" dirty="0">
                <a:solidFill>
                  <a:srgbClr val="313131"/>
                </a:solidFill>
                <a:effectLst/>
                <a:latin typeface="Arial" panose="020B0604020202020204" pitchFamily="34" charset="0"/>
                <a:cs typeface="Arial" panose="020B0604020202020204" pitchFamily="34" charset="0"/>
              </a:rPr>
              <a:t>Kuchnia cypryjska jest pełna aromatów </a:t>
            </a:r>
            <a:br>
              <a:rPr lang="pl-PL" sz="2800" i="0" dirty="0">
                <a:solidFill>
                  <a:srgbClr val="313131"/>
                </a:solidFill>
                <a:effectLst/>
                <a:latin typeface="Arial" panose="020B0604020202020204" pitchFamily="34" charset="0"/>
                <a:cs typeface="Arial" panose="020B0604020202020204" pitchFamily="34" charset="0"/>
              </a:rPr>
            </a:br>
            <a:r>
              <a:rPr lang="pl-PL" sz="2800" i="0" dirty="0">
                <a:solidFill>
                  <a:srgbClr val="313131"/>
                </a:solidFill>
                <a:effectLst/>
                <a:latin typeface="Arial" panose="020B0604020202020204" pitchFamily="34" charset="0"/>
                <a:cs typeface="Arial" panose="020B0604020202020204" pitchFamily="34" charset="0"/>
              </a:rPr>
              <a:t>i wspaniałych smaków.</a:t>
            </a:r>
            <a:br>
              <a:rPr lang="pl-PL" sz="2800" i="0" dirty="0">
                <a:solidFill>
                  <a:srgbClr val="313131"/>
                </a:solidFill>
                <a:effectLst/>
                <a:latin typeface="Arial" panose="020B0604020202020204" pitchFamily="34" charset="0"/>
                <a:cs typeface="Arial" panose="020B0604020202020204" pitchFamily="34" charset="0"/>
              </a:rPr>
            </a:br>
            <a:r>
              <a:rPr lang="pl-PL" sz="2800" i="0" dirty="0">
                <a:solidFill>
                  <a:srgbClr val="313131"/>
                </a:solidFill>
                <a:effectLst/>
                <a:latin typeface="Arial" panose="020B0604020202020204" pitchFamily="34" charset="0"/>
                <a:cs typeface="Arial" panose="020B0604020202020204" pitchFamily="34" charset="0"/>
              </a:rPr>
              <a:t>Będąc na Cyprze uczestniczyłam zarówno w kursie języka angielskiego, ale także miałam okazję posmakować lokalnych potraw i poznać cypryjskie smaki.</a:t>
            </a:r>
            <a:endParaRPr lang="pl-PL"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84937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FEF13B93-B4BA-D6A7-6A33-A2E1523FA4F8}"/>
              </a:ext>
            </a:extLst>
          </p:cNvPr>
          <p:cNvSpPr txBox="1"/>
          <p:nvPr/>
        </p:nvSpPr>
        <p:spPr>
          <a:xfrm>
            <a:off x="275302" y="393290"/>
            <a:ext cx="7213633" cy="5763116"/>
          </a:xfrm>
          <a:prstGeom prst="rect">
            <a:avLst/>
          </a:prstGeom>
          <a:noFill/>
        </p:spPr>
        <p:txBody>
          <a:bodyPr wrap="square">
            <a:spAutoFit/>
          </a:bodyPr>
          <a:lstStyle/>
          <a:p>
            <a:pPr>
              <a:spcAft>
                <a:spcPts val="1275"/>
              </a:spcAft>
            </a:pPr>
            <a:r>
              <a:rPr lang="pl-PL" sz="2800" b="1" dirty="0">
                <a:solidFill>
                  <a:srgbClr val="313131"/>
                </a:solidFill>
                <a:latin typeface="Arial" panose="020B0604020202020204" pitchFamily="34" charset="0"/>
                <a:cs typeface="Arial" panose="020B0604020202020204" pitchFamily="34" charset="0"/>
              </a:rPr>
              <a:t>C</a:t>
            </a:r>
            <a:r>
              <a:rPr lang="pl-PL" sz="2800" b="1" i="0" dirty="0">
                <a:solidFill>
                  <a:srgbClr val="313131"/>
                </a:solidFill>
                <a:effectLst/>
                <a:latin typeface="Arial" panose="020B0604020202020204" pitchFamily="34" charset="0"/>
                <a:cs typeface="Arial" panose="020B0604020202020204" pitchFamily="34" charset="0"/>
              </a:rPr>
              <a:t>o warto zjeść na Cyprze?</a:t>
            </a:r>
          </a:p>
          <a:p>
            <a:pPr marL="457200" indent="-457200" algn="l">
              <a:spcAft>
                <a:spcPts val="1275"/>
              </a:spcAft>
              <a:buFont typeface="Arial" panose="020B0604020202020204" pitchFamily="34" charset="0"/>
              <a:buChar char="•"/>
            </a:pPr>
            <a:r>
              <a:rPr lang="pl-PL" sz="2800" b="1" i="0" dirty="0" err="1">
                <a:solidFill>
                  <a:srgbClr val="313131"/>
                </a:solidFill>
                <a:effectLst/>
                <a:latin typeface="Arial" panose="020B0604020202020204" pitchFamily="34" charset="0"/>
                <a:cs typeface="Arial" panose="020B0604020202020204" pitchFamily="34" charset="0"/>
              </a:rPr>
              <a:t>Souvlaki</a:t>
            </a:r>
            <a:r>
              <a:rPr lang="pl-PL" sz="2800" b="1" i="0" dirty="0">
                <a:solidFill>
                  <a:srgbClr val="313131"/>
                </a:solidFill>
                <a:effectLst/>
                <a:latin typeface="Arial" panose="020B0604020202020204" pitchFamily="34" charset="0"/>
                <a:cs typeface="Arial" panose="020B0604020202020204" pitchFamily="34" charset="0"/>
              </a:rPr>
              <a:t>/</a:t>
            </a:r>
            <a:r>
              <a:rPr lang="pl-PL" sz="2800" b="1" i="0" dirty="0" err="1">
                <a:solidFill>
                  <a:srgbClr val="313131"/>
                </a:solidFill>
                <a:effectLst/>
                <a:latin typeface="Arial" panose="020B0604020202020204" pitchFamily="34" charset="0"/>
                <a:cs typeface="Arial" panose="020B0604020202020204" pitchFamily="34" charset="0"/>
              </a:rPr>
              <a:t>Sheftalia</a:t>
            </a:r>
            <a:r>
              <a:rPr lang="pl-PL" sz="2800" b="1" i="0" dirty="0">
                <a:solidFill>
                  <a:srgbClr val="313131"/>
                </a:solidFill>
                <a:effectLst/>
                <a:latin typeface="Arial" panose="020B0604020202020204" pitchFamily="34" charset="0"/>
                <a:cs typeface="Arial" panose="020B0604020202020204" pitchFamily="34" charset="0"/>
              </a:rPr>
              <a:t> </a:t>
            </a:r>
            <a:r>
              <a:rPr lang="pl-PL" sz="2800" i="0" dirty="0">
                <a:solidFill>
                  <a:srgbClr val="313131"/>
                </a:solidFill>
                <a:effectLst/>
                <a:latin typeface="Arial" panose="020B0604020202020204" pitchFamily="34" charset="0"/>
                <a:cs typeface="Arial" panose="020B0604020202020204" pitchFamily="34" charset="0"/>
              </a:rPr>
              <a:t>– są to kawałki mięsa – najczęściej kurczaka lub wieprzowiny, nabite na szpikulec i pieczone na ruszcie. </a:t>
            </a:r>
          </a:p>
          <a:p>
            <a:pPr algn="l">
              <a:spcAft>
                <a:spcPts val="1275"/>
              </a:spcAft>
            </a:pPr>
            <a:r>
              <a:rPr lang="pl-PL" sz="2800" dirty="0">
                <a:solidFill>
                  <a:srgbClr val="313131"/>
                </a:solidFill>
                <a:latin typeface="Arial" panose="020B0604020202020204" pitchFamily="34" charset="0"/>
                <a:cs typeface="Arial" panose="020B0604020202020204" pitchFamily="34" charset="0"/>
              </a:rPr>
              <a:t>	</a:t>
            </a:r>
            <a:r>
              <a:rPr lang="pl-PL" sz="2800" i="0" dirty="0">
                <a:solidFill>
                  <a:srgbClr val="313131"/>
                </a:solidFill>
                <a:effectLst/>
                <a:latin typeface="Arial" panose="020B0604020202020204" pitchFamily="34" charset="0"/>
                <a:cs typeface="Arial" panose="020B0604020202020204" pitchFamily="34" charset="0"/>
              </a:rPr>
              <a:t>Serwuje się je różnie – czasem po prostu 	na talerzu w towarzystwie warzyw lub 	ziemniaków/frytek, albo w picie jako 	przekąska z warzywami i sosem. 	</a:t>
            </a:r>
            <a:r>
              <a:rPr lang="pl-PL" sz="2800" i="0" dirty="0" err="1">
                <a:solidFill>
                  <a:srgbClr val="313131"/>
                </a:solidFill>
                <a:effectLst/>
                <a:latin typeface="Arial" panose="020B0604020202020204" pitchFamily="34" charset="0"/>
                <a:cs typeface="Arial" panose="020B0604020202020204" pitchFamily="34" charset="0"/>
              </a:rPr>
              <a:t>Souvlaki</a:t>
            </a:r>
            <a:r>
              <a:rPr lang="pl-PL" sz="2800" i="0" dirty="0">
                <a:solidFill>
                  <a:srgbClr val="313131"/>
                </a:solidFill>
                <a:effectLst/>
                <a:latin typeface="Arial" panose="020B0604020202020204" pitchFamily="34" charset="0"/>
                <a:cs typeface="Arial" panose="020B0604020202020204" pitchFamily="34" charset="0"/>
              </a:rPr>
              <a:t> można dostać w każdej 	tawernie na Cyprze, popularne są także 	budki serwujące wyłącznie </a:t>
            </a:r>
            <a:r>
              <a:rPr lang="pl-PL" sz="2800" i="0" dirty="0" err="1">
                <a:solidFill>
                  <a:srgbClr val="313131"/>
                </a:solidFill>
                <a:effectLst/>
                <a:latin typeface="Arial" panose="020B0604020202020204" pitchFamily="34" charset="0"/>
                <a:cs typeface="Arial" panose="020B0604020202020204" pitchFamily="34" charset="0"/>
              </a:rPr>
              <a:t>souvlaki</a:t>
            </a:r>
            <a:r>
              <a:rPr lang="pl-PL" sz="2800" i="0" dirty="0">
                <a:solidFill>
                  <a:srgbClr val="313131"/>
                </a:solidFill>
                <a:effectLst/>
                <a:latin typeface="Arial" panose="020B0604020202020204" pitchFamily="34" charset="0"/>
                <a:cs typeface="Arial" panose="020B0604020202020204" pitchFamily="34" charset="0"/>
              </a:rPr>
              <a:t>. </a:t>
            </a:r>
            <a:endParaRPr lang="pl-PL" sz="2800" i="0" dirty="0">
              <a:solidFill>
                <a:srgbClr val="313131"/>
              </a:solidFill>
              <a:effectLst/>
              <a:latin typeface="Raleway" pitchFamily="2" charset="-18"/>
            </a:endParaRPr>
          </a:p>
        </p:txBody>
      </p:sp>
      <p:pic>
        <p:nvPicPr>
          <p:cNvPr id="7170" name="Picture 2" descr="souvlaki - grillowane mięso, sałatka grecka i tzatziki na drewnianym stole - souvlaki zdjęcia i obrazy z banku zdjęć">
            <a:extLst>
              <a:ext uri="{FF2B5EF4-FFF2-40B4-BE49-F238E27FC236}">
                <a16:creationId xmlns:a16="http://schemas.microsoft.com/office/drawing/2014/main" id="{52FBE410-A5FE-5C00-386F-FBBFC66A18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6096" y="1268363"/>
            <a:ext cx="3728097" cy="3274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297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oussaka - kuchnia Cypru">
            <a:extLst>
              <a:ext uri="{FF2B5EF4-FFF2-40B4-BE49-F238E27FC236}">
                <a16:creationId xmlns:a16="http://schemas.microsoft.com/office/drawing/2014/main" id="{A39D597A-F2F2-3353-D915-1F3CF5D820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1175" y="2501508"/>
            <a:ext cx="5638759" cy="3756908"/>
          </a:xfrm>
          <a:prstGeom prst="rect">
            <a:avLst/>
          </a:prstGeom>
          <a:noFill/>
          <a:extLst>
            <a:ext uri="{909E8E84-426E-40DD-AFC4-6F175D3DCCD1}">
              <a14:hiddenFill xmlns:a14="http://schemas.microsoft.com/office/drawing/2010/main">
                <a:solidFill>
                  <a:srgbClr val="FFFFFF"/>
                </a:solidFill>
              </a14:hiddenFill>
            </a:ext>
          </a:extLst>
        </p:spPr>
      </p:pic>
      <p:sp>
        <p:nvSpPr>
          <p:cNvPr id="3" name="pole tekstowe 2">
            <a:extLst>
              <a:ext uri="{FF2B5EF4-FFF2-40B4-BE49-F238E27FC236}">
                <a16:creationId xmlns:a16="http://schemas.microsoft.com/office/drawing/2014/main" id="{52D244BB-65F7-1516-CF2F-B302FCC47525}"/>
              </a:ext>
            </a:extLst>
          </p:cNvPr>
          <p:cNvSpPr txBox="1"/>
          <p:nvPr/>
        </p:nvSpPr>
        <p:spPr>
          <a:xfrm>
            <a:off x="898634" y="432730"/>
            <a:ext cx="9267921" cy="1815882"/>
          </a:xfrm>
          <a:prstGeom prst="rect">
            <a:avLst/>
          </a:prstGeom>
          <a:noFill/>
        </p:spPr>
        <p:txBody>
          <a:bodyPr wrap="square">
            <a:spAutoFit/>
          </a:bodyPr>
          <a:lstStyle/>
          <a:p>
            <a:pPr marL="457200" indent="-457200" algn="l">
              <a:buFont typeface="Arial" panose="020B0604020202020204" pitchFamily="34" charset="0"/>
              <a:buChar char="•"/>
            </a:pPr>
            <a:r>
              <a:rPr lang="pl-PL" sz="2800" b="1" i="0" dirty="0" err="1">
                <a:solidFill>
                  <a:srgbClr val="000000"/>
                </a:solidFill>
                <a:effectLst/>
                <a:latin typeface="Arial" panose="020B0604020202020204" pitchFamily="34" charset="0"/>
                <a:cs typeface="Arial" panose="020B0604020202020204" pitchFamily="34" charset="0"/>
              </a:rPr>
              <a:t>Moussaka</a:t>
            </a:r>
            <a:r>
              <a:rPr lang="pl-PL" sz="2800" b="0" i="0" dirty="0">
                <a:solidFill>
                  <a:srgbClr val="000000"/>
                </a:solidFill>
                <a:effectLst/>
                <a:latin typeface="Arial" panose="020B0604020202020204" pitchFamily="34" charset="0"/>
                <a:cs typeface="Arial" panose="020B0604020202020204" pitchFamily="34" charset="0"/>
              </a:rPr>
              <a:t> to jedno z najbardziej znanych dań, składające </a:t>
            </a:r>
            <a:r>
              <a:rPr lang="pl-PL" sz="2800" i="0" dirty="0">
                <a:solidFill>
                  <a:srgbClr val="000000"/>
                </a:solidFill>
                <a:effectLst/>
                <a:latin typeface="Arial" panose="020B0604020202020204" pitchFamily="34" charset="0"/>
                <a:cs typeface="Arial" panose="020B0604020202020204" pitchFamily="34" charset="0"/>
              </a:rPr>
              <a:t>się z warstw bakłażana, ziemniaków </a:t>
            </a:r>
          </a:p>
          <a:p>
            <a:pPr algn="l"/>
            <a:r>
              <a:rPr lang="pl-PL" sz="2800" dirty="0">
                <a:solidFill>
                  <a:srgbClr val="000000"/>
                </a:solidFill>
                <a:latin typeface="Arial" panose="020B0604020202020204" pitchFamily="34" charset="0"/>
                <a:cs typeface="Arial" panose="020B0604020202020204" pitchFamily="34" charset="0"/>
              </a:rPr>
              <a:t>	</a:t>
            </a:r>
            <a:r>
              <a:rPr lang="pl-PL" sz="2800" i="0" dirty="0">
                <a:solidFill>
                  <a:srgbClr val="000000"/>
                </a:solidFill>
                <a:effectLst/>
                <a:latin typeface="Arial" panose="020B0604020202020204" pitchFamily="34" charset="0"/>
                <a:cs typeface="Arial" panose="020B0604020202020204" pitchFamily="34" charset="0"/>
              </a:rPr>
              <a:t>i mięsa zwykle jagnięciny lub wołowiny, polane sosem 	beszamelowym.</a:t>
            </a:r>
          </a:p>
        </p:txBody>
      </p:sp>
    </p:spTree>
    <p:extLst>
      <p:ext uri="{BB962C8B-B14F-4D97-AF65-F5344CB8AC3E}">
        <p14:creationId xmlns:p14="http://schemas.microsoft.com/office/powerpoint/2010/main" val="3876162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E275745D-E6A3-E1FF-54D5-288FB5621E3F}"/>
              </a:ext>
            </a:extLst>
          </p:cNvPr>
          <p:cNvSpPr txBox="1"/>
          <p:nvPr/>
        </p:nvSpPr>
        <p:spPr>
          <a:xfrm>
            <a:off x="64008" y="488786"/>
            <a:ext cx="11713464" cy="523220"/>
          </a:xfrm>
          <a:prstGeom prst="rect">
            <a:avLst/>
          </a:prstGeom>
          <a:noFill/>
        </p:spPr>
        <p:txBody>
          <a:bodyPr wrap="square">
            <a:spAutoFit/>
          </a:bodyPr>
          <a:lstStyle/>
          <a:p>
            <a:pPr marL="457200" indent="-457200" algn="l">
              <a:buFont typeface="Arial" panose="020B0604020202020204" pitchFamily="34" charset="0"/>
              <a:buChar char="•"/>
            </a:pPr>
            <a:r>
              <a:rPr lang="pl-PL" sz="2800" b="1" i="0" dirty="0" err="1">
                <a:solidFill>
                  <a:srgbClr val="000000"/>
                </a:solidFill>
                <a:effectLst/>
                <a:latin typeface="Roboto" panose="02000000000000000000" pitchFamily="2" charset="0"/>
              </a:rPr>
              <a:t>Stifado</a:t>
            </a:r>
            <a:r>
              <a:rPr lang="pl-PL" sz="2800" b="1" i="0" dirty="0">
                <a:solidFill>
                  <a:srgbClr val="000000"/>
                </a:solidFill>
                <a:effectLst/>
                <a:latin typeface="Roboto" panose="02000000000000000000" pitchFamily="2" charset="0"/>
              </a:rPr>
              <a:t> - </a:t>
            </a:r>
            <a:r>
              <a:rPr lang="pl-PL" sz="2800" i="0" dirty="0">
                <a:solidFill>
                  <a:srgbClr val="000000"/>
                </a:solidFill>
                <a:effectLst/>
                <a:latin typeface="Roboto" panose="02000000000000000000" pitchFamily="2" charset="0"/>
              </a:rPr>
              <a:t>gulasz wołowy </a:t>
            </a:r>
            <a:r>
              <a:rPr lang="pl-PL" sz="2800" b="0" i="0" dirty="0">
                <a:solidFill>
                  <a:srgbClr val="000000"/>
                </a:solidFill>
                <a:effectLst/>
                <a:latin typeface="Roboto" panose="02000000000000000000" pitchFamily="2" charset="0"/>
              </a:rPr>
              <a:t>z cebulą, pomidorami i </a:t>
            </a:r>
            <a:r>
              <a:rPr lang="pl-PL" sz="2800" b="0" i="0" dirty="0">
                <a:solidFill>
                  <a:srgbClr val="000000"/>
                </a:solidFill>
                <a:effectLst/>
                <a:latin typeface="Arial" panose="020B0604020202020204" pitchFamily="34" charset="0"/>
                <a:cs typeface="Arial" panose="020B0604020202020204" pitchFamily="34" charset="0"/>
              </a:rPr>
              <a:t>przyprawami</a:t>
            </a:r>
            <a:endParaRPr lang="pl-PL" sz="2800" b="1" i="0" dirty="0">
              <a:solidFill>
                <a:srgbClr val="000000"/>
              </a:solidFill>
              <a:effectLst/>
              <a:latin typeface="Roboto" panose="02000000000000000000" pitchFamily="2" charset="0"/>
            </a:endParaRPr>
          </a:p>
        </p:txBody>
      </p:sp>
      <p:pic>
        <p:nvPicPr>
          <p:cNvPr id="3074" name="Picture 2" descr="Stifado - kuchnia Cypru">
            <a:extLst>
              <a:ext uri="{FF2B5EF4-FFF2-40B4-BE49-F238E27FC236}">
                <a16:creationId xmlns:a16="http://schemas.microsoft.com/office/drawing/2014/main" id="{E2644259-D216-937C-6035-AB902AEA54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0868" y="1482715"/>
            <a:ext cx="6359744" cy="4237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6793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CFA19F1B-A25C-42DA-9F3E-FF37C5087A7B}"/>
              </a:ext>
            </a:extLst>
          </p:cNvPr>
          <p:cNvSpPr txBox="1"/>
          <p:nvPr/>
        </p:nvSpPr>
        <p:spPr>
          <a:xfrm>
            <a:off x="475488" y="792795"/>
            <a:ext cx="7868412" cy="3539430"/>
          </a:xfrm>
          <a:prstGeom prst="rect">
            <a:avLst/>
          </a:prstGeom>
          <a:noFill/>
        </p:spPr>
        <p:txBody>
          <a:bodyPr wrap="square">
            <a:spAutoFit/>
          </a:bodyPr>
          <a:lstStyle/>
          <a:p>
            <a:pPr marL="457200" indent="-457200" algn="l">
              <a:buFont typeface="Arial" panose="020B0604020202020204" pitchFamily="34" charset="0"/>
              <a:buChar char="•"/>
            </a:pPr>
            <a:r>
              <a:rPr lang="pl-PL" sz="2800" b="1" i="0" dirty="0" err="1">
                <a:solidFill>
                  <a:srgbClr val="000000"/>
                </a:solidFill>
                <a:effectLst/>
                <a:latin typeface="Roboto" panose="02000000000000000000" pitchFamily="2" charset="0"/>
              </a:rPr>
              <a:t>Chicken</a:t>
            </a:r>
            <a:r>
              <a:rPr lang="pl-PL" sz="2800" b="1" i="0" dirty="0">
                <a:solidFill>
                  <a:srgbClr val="000000"/>
                </a:solidFill>
                <a:effectLst/>
                <a:latin typeface="Roboto" panose="02000000000000000000" pitchFamily="2" charset="0"/>
              </a:rPr>
              <a:t> </a:t>
            </a:r>
            <a:r>
              <a:rPr lang="pl-PL" sz="2800" b="1" i="0" dirty="0" err="1">
                <a:solidFill>
                  <a:srgbClr val="000000"/>
                </a:solidFill>
                <a:effectLst/>
                <a:latin typeface="Roboto" panose="02000000000000000000" pitchFamily="2" charset="0"/>
              </a:rPr>
              <a:t>Commandaria</a:t>
            </a:r>
            <a:r>
              <a:rPr lang="pl-PL" sz="2800" b="1" i="0" dirty="0">
                <a:solidFill>
                  <a:srgbClr val="000000"/>
                </a:solidFill>
                <a:effectLst/>
                <a:latin typeface="Roboto" panose="02000000000000000000" pitchFamily="2" charset="0"/>
              </a:rPr>
              <a:t> </a:t>
            </a:r>
            <a:r>
              <a:rPr lang="pl-PL" sz="2800" b="0" i="0" dirty="0">
                <a:solidFill>
                  <a:srgbClr val="000000"/>
                </a:solidFill>
                <a:effectLst/>
                <a:latin typeface="Roboto" panose="02000000000000000000" pitchFamily="2" charset="0"/>
              </a:rPr>
              <a:t>to danie z kurczaka </a:t>
            </a:r>
            <a:r>
              <a:rPr lang="pl-PL" sz="2800" i="0" dirty="0">
                <a:solidFill>
                  <a:srgbClr val="000000"/>
                </a:solidFill>
                <a:effectLst/>
                <a:latin typeface="Roboto" panose="02000000000000000000" pitchFamily="2" charset="0"/>
              </a:rPr>
              <a:t>gotowanego w słodkim winie </a:t>
            </a:r>
            <a:r>
              <a:rPr lang="pl-PL" sz="2800" i="0" dirty="0" err="1">
                <a:solidFill>
                  <a:srgbClr val="000000"/>
                </a:solidFill>
                <a:effectLst/>
                <a:latin typeface="Roboto" panose="02000000000000000000" pitchFamily="2" charset="0"/>
              </a:rPr>
              <a:t>Commandaria</a:t>
            </a:r>
            <a:r>
              <a:rPr lang="pl-PL" sz="2800" i="0" dirty="0">
                <a:solidFill>
                  <a:srgbClr val="000000"/>
                </a:solidFill>
                <a:effectLst/>
                <a:latin typeface="Roboto" panose="02000000000000000000" pitchFamily="2" charset="0"/>
              </a:rPr>
              <a:t>, pochodzącym z regionu </a:t>
            </a:r>
            <a:r>
              <a:rPr lang="pl-PL" sz="2800" i="0" dirty="0" err="1">
                <a:solidFill>
                  <a:srgbClr val="000000"/>
                </a:solidFill>
                <a:effectLst/>
                <a:latin typeface="Roboto" panose="02000000000000000000" pitchFamily="2" charset="0"/>
              </a:rPr>
              <a:t>Limassol</a:t>
            </a:r>
            <a:r>
              <a:rPr lang="pl-PL" sz="2800" i="0" dirty="0">
                <a:solidFill>
                  <a:srgbClr val="000000"/>
                </a:solidFill>
                <a:effectLst/>
                <a:latin typeface="Roboto" panose="02000000000000000000" pitchFamily="2" charset="0"/>
              </a:rPr>
              <a:t>.</a:t>
            </a:r>
            <a:endParaRPr lang="pl-PL" sz="2800" dirty="0">
              <a:solidFill>
                <a:srgbClr val="000000"/>
              </a:solidFill>
              <a:latin typeface="Roboto" panose="02000000000000000000" pitchFamily="2" charset="0"/>
            </a:endParaRPr>
          </a:p>
          <a:p>
            <a:pPr algn="l"/>
            <a:r>
              <a:rPr lang="pl-PL" sz="2800" b="0" i="0" dirty="0">
                <a:solidFill>
                  <a:srgbClr val="000000"/>
                </a:solidFill>
                <a:effectLst/>
                <a:latin typeface="Roboto" panose="02000000000000000000" pitchFamily="2" charset="0"/>
              </a:rPr>
              <a:t>	Nazwane na cześć regionu </a:t>
            </a:r>
            <a:r>
              <a:rPr lang="pl-PL" sz="2800" b="0" i="0" dirty="0" err="1">
                <a:solidFill>
                  <a:srgbClr val="000000"/>
                </a:solidFill>
                <a:effectLst/>
                <a:latin typeface="Roboto" panose="02000000000000000000" pitchFamily="2" charset="0"/>
              </a:rPr>
              <a:t>Commandaria</a:t>
            </a:r>
            <a:r>
              <a:rPr lang="pl-PL" sz="2800" b="0" i="0" dirty="0">
                <a:solidFill>
                  <a:srgbClr val="000000"/>
                </a:solidFill>
                <a:effectLst/>
                <a:latin typeface="Roboto" panose="02000000000000000000" pitchFamily="2" charset="0"/>
              </a:rPr>
              <a:t> 	</a:t>
            </a:r>
          </a:p>
          <a:p>
            <a:pPr algn="l"/>
            <a:r>
              <a:rPr lang="pl-PL" sz="2800" dirty="0">
                <a:solidFill>
                  <a:srgbClr val="000000"/>
                </a:solidFill>
                <a:latin typeface="Roboto" panose="02000000000000000000" pitchFamily="2" charset="0"/>
              </a:rPr>
              <a:t>	</a:t>
            </a:r>
            <a:r>
              <a:rPr lang="pl-PL" sz="2800" b="0" i="0" dirty="0">
                <a:solidFill>
                  <a:srgbClr val="000000"/>
                </a:solidFill>
                <a:effectLst/>
                <a:latin typeface="Roboto" panose="02000000000000000000" pitchFamily="2" charset="0"/>
              </a:rPr>
              <a:t>w pobliżu </a:t>
            </a:r>
            <a:r>
              <a:rPr lang="pl-PL" sz="2800" b="0" i="0" dirty="0" err="1">
                <a:solidFill>
                  <a:srgbClr val="000000"/>
                </a:solidFill>
                <a:effectLst/>
                <a:latin typeface="Roboto" panose="02000000000000000000" pitchFamily="2" charset="0"/>
              </a:rPr>
              <a:t>Limassol</a:t>
            </a:r>
            <a:r>
              <a:rPr lang="pl-PL" sz="2800" b="0" i="0" dirty="0">
                <a:solidFill>
                  <a:srgbClr val="000000"/>
                </a:solidFill>
                <a:effectLst/>
                <a:latin typeface="Roboto" panose="02000000000000000000" pitchFamily="2" charset="0"/>
              </a:rPr>
              <a:t>, to słodkie wino, jest 	wytwarzane z suszonych na słońcu 	winogron </a:t>
            </a:r>
            <a:r>
              <a:rPr lang="pl-PL" sz="2800" b="0" i="0" dirty="0" err="1">
                <a:solidFill>
                  <a:srgbClr val="000000"/>
                </a:solidFill>
                <a:effectLst/>
                <a:latin typeface="Roboto" panose="02000000000000000000" pitchFamily="2" charset="0"/>
              </a:rPr>
              <a:t>Xynisteri</a:t>
            </a:r>
            <a:r>
              <a:rPr lang="pl-PL" sz="2800" b="0" i="0" dirty="0">
                <a:solidFill>
                  <a:srgbClr val="000000"/>
                </a:solidFill>
                <a:effectLst/>
                <a:latin typeface="Roboto" panose="02000000000000000000" pitchFamily="2" charset="0"/>
              </a:rPr>
              <a:t> i </a:t>
            </a:r>
            <a:r>
              <a:rPr lang="pl-PL" sz="2800" b="0" i="0" dirty="0" err="1">
                <a:solidFill>
                  <a:srgbClr val="000000"/>
                </a:solidFill>
                <a:effectLst/>
                <a:latin typeface="Roboto" panose="02000000000000000000" pitchFamily="2" charset="0"/>
              </a:rPr>
              <a:t>Mavro</a:t>
            </a:r>
            <a:r>
              <a:rPr lang="pl-PL" sz="2800" b="0" i="0" dirty="0">
                <a:solidFill>
                  <a:srgbClr val="000000"/>
                </a:solidFill>
                <a:effectLst/>
                <a:latin typeface="Roboto" panose="02000000000000000000" pitchFamily="2" charset="0"/>
              </a:rPr>
              <a:t> uprawianych na 	zboczach gór </a:t>
            </a:r>
            <a:r>
              <a:rPr lang="pl-PL" sz="2800" b="0" i="0" dirty="0" err="1">
                <a:solidFill>
                  <a:srgbClr val="000000"/>
                </a:solidFill>
                <a:effectLst/>
                <a:latin typeface="Roboto" panose="02000000000000000000" pitchFamily="2" charset="0"/>
              </a:rPr>
              <a:t>Troodos</a:t>
            </a:r>
            <a:r>
              <a:rPr lang="pl-PL" sz="2800" b="0" i="0" dirty="0">
                <a:solidFill>
                  <a:srgbClr val="000000"/>
                </a:solidFill>
                <a:effectLst/>
                <a:latin typeface="Roboto" panose="02000000000000000000" pitchFamily="2" charset="0"/>
              </a:rPr>
              <a:t>.</a:t>
            </a:r>
            <a:endParaRPr lang="pl-PL" sz="2800" b="1" i="0" dirty="0">
              <a:solidFill>
                <a:srgbClr val="000000"/>
              </a:solidFill>
              <a:effectLst/>
              <a:latin typeface="Roboto" panose="02000000000000000000" pitchFamily="2" charset="0"/>
            </a:endParaRPr>
          </a:p>
        </p:txBody>
      </p:sp>
      <p:pic>
        <p:nvPicPr>
          <p:cNvPr id="14338" name="Picture 2" descr="Chicken Commandaria - Frixos Personal Chefing">
            <a:extLst>
              <a:ext uri="{FF2B5EF4-FFF2-40B4-BE49-F238E27FC236}">
                <a16:creationId xmlns:a16="http://schemas.microsoft.com/office/drawing/2014/main" id="{7D8AC4B1-3B3B-EE07-792F-7CF8A74A70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9917" y="4058221"/>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2751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43EB7A26-C73A-C11E-9BE5-8618E0125B98}"/>
              </a:ext>
            </a:extLst>
          </p:cNvPr>
          <p:cNvSpPr txBox="1"/>
          <p:nvPr/>
        </p:nvSpPr>
        <p:spPr>
          <a:xfrm>
            <a:off x="668594" y="641074"/>
            <a:ext cx="9537290" cy="2677656"/>
          </a:xfrm>
          <a:prstGeom prst="rect">
            <a:avLst/>
          </a:prstGeom>
          <a:noFill/>
        </p:spPr>
        <p:txBody>
          <a:bodyPr wrap="square">
            <a:spAutoFit/>
          </a:bodyPr>
          <a:lstStyle/>
          <a:p>
            <a:pPr marL="457200" indent="-457200" algn="l">
              <a:buFont typeface="Arial" panose="020B0604020202020204" pitchFamily="34" charset="0"/>
              <a:buChar char="•"/>
            </a:pPr>
            <a:r>
              <a:rPr lang="pl-PL" sz="2800" b="1" i="0" dirty="0">
                <a:solidFill>
                  <a:srgbClr val="000000"/>
                </a:solidFill>
                <a:effectLst/>
                <a:latin typeface="Arial" panose="020B0604020202020204" pitchFamily="34" charset="0"/>
                <a:cs typeface="Arial" panose="020B0604020202020204" pitchFamily="34" charset="0"/>
              </a:rPr>
              <a:t>Sałatka cypryjska lub „</a:t>
            </a:r>
            <a:r>
              <a:rPr lang="pl-PL" sz="2800" b="1" i="0" dirty="0" err="1">
                <a:solidFill>
                  <a:srgbClr val="000000"/>
                </a:solidFill>
                <a:effectLst/>
                <a:latin typeface="Arial" panose="020B0604020202020204" pitchFamily="34" charset="0"/>
                <a:cs typeface="Arial" panose="020B0604020202020204" pitchFamily="34" charset="0"/>
              </a:rPr>
              <a:t>Choriatiki</a:t>
            </a:r>
            <a:r>
              <a:rPr lang="pl-PL" sz="2800" b="1" i="0" dirty="0">
                <a:solidFill>
                  <a:srgbClr val="000000"/>
                </a:solidFill>
                <a:effectLst/>
                <a:latin typeface="Arial" panose="020B0604020202020204" pitchFamily="34" charset="0"/>
                <a:cs typeface="Arial" panose="020B0604020202020204" pitchFamily="34" charset="0"/>
              </a:rPr>
              <a:t>”. </a:t>
            </a:r>
            <a:r>
              <a:rPr lang="pl-PL" sz="2800" b="0" i="0" dirty="0">
                <a:solidFill>
                  <a:srgbClr val="000000"/>
                </a:solidFill>
                <a:effectLst/>
                <a:latin typeface="Arial" panose="020B0604020202020204" pitchFamily="34" charset="0"/>
                <a:cs typeface="Arial" panose="020B0604020202020204" pitchFamily="34" charset="0"/>
              </a:rPr>
              <a:t>To świeże danie zazwyczaj zawiera pomidory, ogórki, cebulę, oliwki i ser feta, skropione oliwą z oliwek i doprawione ziołami. Często podawana z chrupiącym chlebem, jest podstawą w cypryjskich domach i doskonale komponuje się </a:t>
            </a:r>
          </a:p>
          <a:p>
            <a:pPr algn="l"/>
            <a:r>
              <a:rPr lang="pl-PL" sz="2800" dirty="0">
                <a:solidFill>
                  <a:srgbClr val="000000"/>
                </a:solidFill>
                <a:latin typeface="Arial" panose="020B0604020202020204" pitchFamily="34" charset="0"/>
                <a:cs typeface="Arial" panose="020B0604020202020204" pitchFamily="34" charset="0"/>
              </a:rPr>
              <a:t>	</a:t>
            </a:r>
            <a:r>
              <a:rPr lang="pl-PL" sz="2800" b="0" i="0" dirty="0">
                <a:solidFill>
                  <a:srgbClr val="000000"/>
                </a:solidFill>
                <a:effectLst/>
                <a:latin typeface="Arial" panose="020B0604020202020204" pitchFamily="34" charset="0"/>
                <a:cs typeface="Arial" panose="020B0604020202020204" pitchFamily="34" charset="0"/>
              </a:rPr>
              <a:t>z grillowanymi mięsami lub rybami. </a:t>
            </a:r>
            <a:endParaRPr lang="pl-PL" sz="2800" b="1" i="0" dirty="0">
              <a:solidFill>
                <a:srgbClr val="000000"/>
              </a:solidFill>
              <a:effectLst/>
              <a:latin typeface="Arial" panose="020B0604020202020204" pitchFamily="34" charset="0"/>
              <a:cs typeface="Arial" panose="020B0604020202020204" pitchFamily="34" charset="0"/>
            </a:endParaRPr>
          </a:p>
        </p:txBody>
      </p:sp>
      <p:pic>
        <p:nvPicPr>
          <p:cNvPr id="4098" name="Picture 2" descr="Sałatka i halloumi - kuchnia Cypru">
            <a:extLst>
              <a:ext uri="{FF2B5EF4-FFF2-40B4-BE49-F238E27FC236}">
                <a16:creationId xmlns:a16="http://schemas.microsoft.com/office/drawing/2014/main" id="{61D3F59C-FE76-A0BE-1B4A-056CF3D80A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8938" y="3539271"/>
            <a:ext cx="4486139" cy="2988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185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28DD925B-94DE-237D-BD44-E86FEAFABA06}"/>
              </a:ext>
            </a:extLst>
          </p:cNvPr>
          <p:cNvSpPr txBox="1"/>
          <p:nvPr/>
        </p:nvSpPr>
        <p:spPr>
          <a:xfrm>
            <a:off x="972842" y="889931"/>
            <a:ext cx="8790590" cy="3170099"/>
          </a:xfrm>
          <a:prstGeom prst="rect">
            <a:avLst/>
          </a:prstGeom>
          <a:noFill/>
        </p:spPr>
        <p:txBody>
          <a:bodyPr wrap="square">
            <a:spAutoFit/>
          </a:bodyPr>
          <a:lstStyle/>
          <a:p>
            <a:pPr marL="457200" indent="-457200" algn="l">
              <a:buFont typeface="Arial" panose="020B0604020202020204" pitchFamily="34" charset="0"/>
              <a:buChar char="•"/>
            </a:pPr>
            <a:r>
              <a:rPr lang="pl-PL" sz="2800" b="1" i="0" dirty="0" err="1">
                <a:solidFill>
                  <a:srgbClr val="000000"/>
                </a:solidFill>
                <a:effectLst/>
                <a:latin typeface="Roboto" panose="02000000000000000000" pitchFamily="2" charset="0"/>
              </a:rPr>
              <a:t>Halloumi</a:t>
            </a:r>
            <a:r>
              <a:rPr lang="pl-PL" sz="2800" b="1" dirty="0">
                <a:solidFill>
                  <a:srgbClr val="000000"/>
                </a:solidFill>
                <a:latin typeface="Roboto" panose="02000000000000000000" pitchFamily="2" charset="0"/>
              </a:rPr>
              <a:t>, </a:t>
            </a:r>
            <a:r>
              <a:rPr lang="pl-PL" sz="2800" b="1" i="0" dirty="0">
                <a:solidFill>
                  <a:srgbClr val="000000"/>
                </a:solidFill>
                <a:effectLst/>
                <a:latin typeface="Roboto" panose="02000000000000000000" pitchFamily="2" charset="0"/>
              </a:rPr>
              <a:t>Cypryjski </a:t>
            </a:r>
            <a:r>
              <a:rPr lang="pl-PL" sz="2800" b="1" i="0" dirty="0" err="1">
                <a:solidFill>
                  <a:srgbClr val="000000"/>
                </a:solidFill>
                <a:effectLst/>
                <a:latin typeface="Roboto" panose="02000000000000000000" pitchFamily="2" charset="0"/>
              </a:rPr>
              <a:t>halloumi</a:t>
            </a:r>
            <a:r>
              <a:rPr lang="pl-PL" sz="2800" b="1" i="0" dirty="0">
                <a:solidFill>
                  <a:srgbClr val="000000"/>
                </a:solidFill>
                <a:effectLst/>
                <a:latin typeface="Roboto" panose="02000000000000000000" pitchFamily="2" charset="0"/>
              </a:rPr>
              <a:t>, znak rozpoznawczy tradycji kulinarnej wyspy</a:t>
            </a:r>
            <a:r>
              <a:rPr lang="pl-PL" sz="2800" b="0" i="0" dirty="0">
                <a:solidFill>
                  <a:srgbClr val="000000"/>
                </a:solidFill>
                <a:effectLst/>
                <a:latin typeface="Roboto" panose="02000000000000000000" pitchFamily="2" charset="0"/>
              </a:rPr>
              <a:t>, to wszechstronny ser ceniony za słoną nutę i wyjątkową konsystencję.</a:t>
            </a:r>
          </a:p>
          <a:p>
            <a:pPr algn="l"/>
            <a:r>
              <a:rPr lang="pl-PL" sz="2800" b="0" i="0" dirty="0">
                <a:solidFill>
                  <a:srgbClr val="000000"/>
                </a:solidFill>
                <a:effectLst/>
                <a:latin typeface="Roboto" panose="02000000000000000000" pitchFamily="2" charset="0"/>
              </a:rPr>
              <a:t>	Grillowany do perfekcji, jest gwiazdą dań takich jak 	</a:t>
            </a:r>
            <a:r>
              <a:rPr lang="pl-PL" sz="2800" b="0" i="0" dirty="0" err="1">
                <a:solidFill>
                  <a:srgbClr val="000000"/>
                </a:solidFill>
                <a:effectLst/>
                <a:latin typeface="Roboto" panose="02000000000000000000" pitchFamily="2" charset="0"/>
              </a:rPr>
              <a:t>halloumi</a:t>
            </a:r>
            <a:r>
              <a:rPr lang="pl-PL" sz="2800" b="0" i="0" dirty="0">
                <a:solidFill>
                  <a:srgbClr val="000000"/>
                </a:solidFill>
                <a:effectLst/>
                <a:latin typeface="Roboto" panose="02000000000000000000" pitchFamily="2" charset="0"/>
              </a:rPr>
              <a:t> </a:t>
            </a:r>
            <a:r>
              <a:rPr lang="pl-PL" sz="2800" b="0" i="0" dirty="0" err="1">
                <a:solidFill>
                  <a:srgbClr val="000000"/>
                </a:solidFill>
                <a:effectLst/>
                <a:latin typeface="Roboto" panose="02000000000000000000" pitchFamily="2" charset="0"/>
              </a:rPr>
              <a:t>souvlaki</a:t>
            </a:r>
            <a:r>
              <a:rPr lang="pl-PL" sz="2800" b="0" i="0" dirty="0">
                <a:solidFill>
                  <a:srgbClr val="000000"/>
                </a:solidFill>
                <a:effectLst/>
                <a:latin typeface="Roboto" panose="02000000000000000000" pitchFamily="2" charset="0"/>
              </a:rPr>
              <a:t> i sałatek lub podawany z 	karmelizowaną glazurą pomarańczową.</a:t>
            </a:r>
          </a:p>
          <a:p>
            <a:pPr algn="l"/>
            <a:endParaRPr lang="pl-PL" sz="3200" b="1" i="0" dirty="0">
              <a:solidFill>
                <a:srgbClr val="000000"/>
              </a:solidFill>
              <a:effectLst/>
              <a:latin typeface="Roboto" panose="02000000000000000000" pitchFamily="2" charset="0"/>
            </a:endParaRPr>
          </a:p>
        </p:txBody>
      </p:sp>
      <p:pic>
        <p:nvPicPr>
          <p:cNvPr id="8194" name="Picture 2" descr="Grillowany ser halloumi z sosem pomidorowo-oliwkowym - przepis ❇️ | Gotuj z  Blix!">
            <a:extLst>
              <a:ext uri="{FF2B5EF4-FFF2-40B4-BE49-F238E27FC236}">
                <a16:creationId xmlns:a16="http://schemas.microsoft.com/office/drawing/2014/main" id="{2A0EE25C-1ADD-91F3-4CE2-C7C403ACAA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2828" y="3745978"/>
            <a:ext cx="3610435" cy="2222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9269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id="{82418F7F-E669-5968-3D66-3A8026160640}"/>
              </a:ext>
            </a:extLst>
          </p:cNvPr>
          <p:cNvSpPr txBox="1"/>
          <p:nvPr/>
        </p:nvSpPr>
        <p:spPr>
          <a:xfrm>
            <a:off x="633629" y="341190"/>
            <a:ext cx="9149467" cy="1877437"/>
          </a:xfrm>
          <a:prstGeom prst="rect">
            <a:avLst/>
          </a:prstGeom>
          <a:noFill/>
        </p:spPr>
        <p:txBody>
          <a:bodyPr wrap="square">
            <a:spAutoFit/>
          </a:bodyPr>
          <a:lstStyle/>
          <a:p>
            <a:pPr marL="457200" indent="-457200">
              <a:buFont typeface="Arial" panose="020B0604020202020204" pitchFamily="34" charset="0"/>
              <a:buChar char="•"/>
            </a:pPr>
            <a:r>
              <a:rPr lang="pl-PL" sz="2800" b="1" i="0" dirty="0" err="1">
                <a:solidFill>
                  <a:srgbClr val="000000"/>
                </a:solidFill>
                <a:effectLst/>
                <a:latin typeface="Roboto" panose="02000000000000000000" pitchFamily="2" charset="0"/>
              </a:rPr>
              <a:t>Kleftiko</a:t>
            </a:r>
            <a:r>
              <a:rPr lang="pl-PL" sz="2800" b="0" i="0" dirty="0">
                <a:solidFill>
                  <a:srgbClr val="000000"/>
                </a:solidFill>
                <a:effectLst/>
                <a:latin typeface="Roboto" panose="02000000000000000000" pitchFamily="2" charset="0"/>
              </a:rPr>
              <a:t> to tradycyjna, wolno pieczona jagnięcina z </a:t>
            </a:r>
            <a:r>
              <a:rPr lang="pl-PL" sz="2800" b="1" i="0" dirty="0">
                <a:solidFill>
                  <a:srgbClr val="000000"/>
                </a:solidFill>
                <a:effectLst/>
                <a:latin typeface="Roboto" panose="02000000000000000000" pitchFamily="2" charset="0"/>
              </a:rPr>
              <a:t>czosnkiem, cytryną i ziołami</a:t>
            </a:r>
            <a:r>
              <a:rPr lang="pl-PL" sz="2800" b="0" i="0" dirty="0">
                <a:solidFill>
                  <a:srgbClr val="000000"/>
                </a:solidFill>
                <a:effectLst/>
                <a:latin typeface="Roboto" panose="02000000000000000000" pitchFamily="2" charset="0"/>
              </a:rPr>
              <a:t>, wywodząca się z greckiej historii.</a:t>
            </a:r>
          </a:p>
          <a:p>
            <a:pPr algn="l"/>
            <a:endParaRPr lang="pl-PL" sz="3200" b="1" i="0" dirty="0">
              <a:solidFill>
                <a:srgbClr val="000000"/>
              </a:solidFill>
              <a:effectLst/>
              <a:latin typeface="Roboto" panose="02000000000000000000" pitchFamily="2" charset="0"/>
            </a:endParaRPr>
          </a:p>
        </p:txBody>
      </p:sp>
      <p:pic>
        <p:nvPicPr>
          <p:cNvPr id="5122" name="Picture 2" descr="Kleftiko - kuchnia Cypru">
            <a:extLst>
              <a:ext uri="{FF2B5EF4-FFF2-40B4-BE49-F238E27FC236}">
                <a16:creationId xmlns:a16="http://schemas.microsoft.com/office/drawing/2014/main" id="{2352A738-AFCD-DB44-3DEE-2FB25E41AB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9027" y="2554095"/>
            <a:ext cx="4744159" cy="3160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3673892"/>
      </p:ext>
    </p:extLst>
  </p:cSld>
  <p:clrMapOvr>
    <a:masterClrMapping/>
  </p:clrMapOvr>
</p:sld>
</file>

<file path=ppt/theme/theme1.xml><?xml version="1.0" encoding="utf-8"?>
<a:theme xmlns:a="http://schemas.openxmlformats.org/drawingml/2006/main" name="Fas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77</TotalTime>
  <Words>709</Words>
  <Application>Microsoft Office PowerPoint</Application>
  <PresentationFormat>Panoramiczny</PresentationFormat>
  <Paragraphs>33</Paragraphs>
  <Slides>16</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16</vt:i4>
      </vt:variant>
    </vt:vector>
  </HeadingPairs>
  <TitlesOfParts>
    <vt:vector size="22" baseType="lpstr">
      <vt:lpstr>Arial</vt:lpstr>
      <vt:lpstr>Raleway</vt:lpstr>
      <vt:lpstr>Roboto</vt:lpstr>
      <vt:lpstr>Trebuchet MS</vt:lpstr>
      <vt:lpstr>Wingdings 3</vt:lpstr>
      <vt:lpstr>Faseta</vt:lpstr>
      <vt:lpstr>Kuchnia na Cyprze</vt:lpstr>
      <vt:lpstr>Cypr, perła Morza Śródziemnego, to miejsce, gdzie spotykają się wpływy greckie, tureckie  i bliskowschodnie, tworząc niepowtarzalną mozaikę kulturową. Kuchnia cypryjska jest pełna aromatów  i wspaniałych smaków. Będąc na Cyprze uczestniczyłam zarówno w kursie języka angielskiego, ale także miałam okazję posmakować lokalnych potraw i poznać cypryjskie smaki.</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Dziękuję za uwagę!!!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Sylwia</dc:creator>
  <cp:lastModifiedBy>Sylwia Hormańska</cp:lastModifiedBy>
  <cp:revision>9</cp:revision>
  <dcterms:created xsi:type="dcterms:W3CDTF">2025-04-28T12:55:56Z</dcterms:created>
  <dcterms:modified xsi:type="dcterms:W3CDTF">2025-05-01T14:22:22Z</dcterms:modified>
</cp:coreProperties>
</file>