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72" r:id="rId8"/>
    <p:sldId id="265" r:id="rId9"/>
    <p:sldId id="267" r:id="rId10"/>
    <p:sldId id="268" r:id="rId11"/>
    <p:sldId id="269" r:id="rId12"/>
    <p:sldId id="270" r:id="rId13"/>
    <p:sldId id="271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9343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4009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7200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1483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434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873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 obraz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9102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4893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9582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7772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0413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3695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7742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08178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2905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8469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3855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10764B8-0A50-4951-A3DA-79078C8FE3DA}" type="datetimeFigureOut">
              <a:rPr lang="pl-PL" smtClean="0"/>
              <a:t>08.05.2025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pl-PL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C9D7402-B876-41B1-A21D-8AD55DF5D3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89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DB70AF-013A-7B21-A485-6B039F2E6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edukacyjny na Malcie ze szczególnym uwzględnieniem nauki dzieci ze specjalnymi potrzebami edukacyjnymi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596D4EC0-16EE-A664-997E-C4BB0A6D50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623" y="2603500"/>
            <a:ext cx="4555066" cy="3416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8B377D25-BF15-0B6A-62B3-866BA7C54E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2238447"/>
            <a:ext cx="1397909" cy="874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4569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DD277-D235-EA9A-10B1-5866D9DCFB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20E2E8E-1455-C720-C389-4F015AE83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052" y="2574757"/>
            <a:ext cx="10515600" cy="30299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b="1" dirty="0"/>
              <a:t>2. Wsparcie personalne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Uczniowie z SPE mogą mieć przydzielonych </a:t>
            </a:r>
            <a:r>
              <a:rPr lang="pl-PL" b="1" dirty="0"/>
              <a:t>Learning </a:t>
            </a:r>
            <a:r>
              <a:rPr lang="pl-PL" b="1" dirty="0" err="1"/>
              <a:t>Support</a:t>
            </a:r>
            <a:r>
              <a:rPr lang="pl-PL" b="1" dirty="0"/>
              <a:t> </a:t>
            </a:r>
            <a:r>
              <a:rPr lang="pl-PL" b="1" dirty="0" err="1"/>
              <a:t>Educators</a:t>
            </a:r>
            <a:r>
              <a:rPr lang="pl-PL" b="1" dirty="0"/>
              <a:t> (</a:t>
            </a:r>
            <a:r>
              <a:rPr lang="pl-PL" b="1" dirty="0" err="1"/>
              <a:t>LSEs</a:t>
            </a:r>
            <a:r>
              <a:rPr lang="pl-PL" b="1" dirty="0"/>
              <a:t>)</a:t>
            </a:r>
            <a:r>
              <a:rPr lang="pl-PL" dirty="0"/>
              <a:t> – są to specjaliści wspierający dziecko w codziennym funkcjonowaniu w klasie.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b="1" dirty="0"/>
              <a:t>Indywidualne plany edukacyjne (IEP)</a:t>
            </a:r>
            <a:r>
              <a:rPr lang="pl-PL" dirty="0"/>
              <a:t> są opracowywane wspólnie z rodzicami, nauczycielami i specjalistami.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875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B70DD-ED09-F84F-2393-2471B4EC1C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A3BC377-0C78-82FC-B1D2-807A308D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052" y="2863515"/>
            <a:ext cx="10515600" cy="27411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b="1" dirty="0"/>
              <a:t>3. Rola instytucji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b="1" dirty="0" err="1"/>
              <a:t>National</a:t>
            </a:r>
            <a:r>
              <a:rPr lang="pl-PL" b="1" dirty="0"/>
              <a:t> School </a:t>
            </a:r>
            <a:r>
              <a:rPr lang="pl-PL" b="1" dirty="0" err="1"/>
              <a:t>Support</a:t>
            </a:r>
            <a:r>
              <a:rPr lang="pl-PL" b="1" dirty="0"/>
              <a:t> Services (NSSS)</a:t>
            </a:r>
            <a:r>
              <a:rPr lang="pl-PL" dirty="0"/>
              <a:t> koordynuje wsparcie dla uczniów z SPE, oferując pomoc psychologiczną, pedagogiczną i logopedyczną.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b="1" dirty="0" err="1"/>
              <a:t>Directorate</a:t>
            </a:r>
            <a:r>
              <a:rPr lang="pl-PL" b="1" dirty="0"/>
              <a:t> for </a:t>
            </a:r>
            <a:r>
              <a:rPr lang="pl-PL" b="1" dirty="0" err="1"/>
              <a:t>Inclusion</a:t>
            </a:r>
            <a:r>
              <a:rPr lang="pl-PL" b="1" dirty="0"/>
              <a:t> and Access to Learning (DIAL)</a:t>
            </a:r>
            <a:r>
              <a:rPr lang="pl-PL" dirty="0"/>
              <a:t> odpowiada za wdrażanie polityk równego dostępu do edukacji.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678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B29CFA-2C6B-36C1-2CF8-C2C193032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7CD709-2872-4115-9C20-810F418CC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052" y="2727157"/>
            <a:ext cx="10515600" cy="28775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b="1" dirty="0"/>
              <a:t>4. Szkolenia nauczycieli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Malta inwestuje w </a:t>
            </a:r>
            <a:r>
              <a:rPr lang="pl-PL" b="1" dirty="0"/>
              <a:t>szkolenia dla nauczycieli</a:t>
            </a:r>
            <a:r>
              <a:rPr lang="pl-PL" dirty="0"/>
              <a:t> z zakresu pracy z uczniami z SPE, zarówno w ramach studiów pedagogicznych, jak i programów doszkalających.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W szkołach działają </a:t>
            </a:r>
            <a:r>
              <a:rPr lang="pl-PL" b="1" dirty="0"/>
              <a:t>koordynatorzy inkluzji</a:t>
            </a:r>
            <a:r>
              <a:rPr lang="pl-PL" dirty="0"/>
              <a:t>, którzy wspierają nauczycieli w pracy z uczniami o różnych potrzebach.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816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7DC56-CD12-E66B-9BA6-7F2287094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906689F-82CE-2BAB-6C17-9EE461F87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052" y="2919663"/>
            <a:ext cx="10515600" cy="3368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b="1" dirty="0"/>
              <a:t>5. Wsparcie technologiczne i materiałowe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Uczniowie mają dostęp do </a:t>
            </a:r>
            <a:r>
              <a:rPr lang="pl-PL" b="1" dirty="0"/>
              <a:t>pomocy technologicznych</a:t>
            </a:r>
            <a:r>
              <a:rPr lang="pl-PL" dirty="0"/>
              <a:t> (np. programy do komunikacji alternatywnej) oraz specjalnie dostosowanych materiałów dydaktycznych.</a:t>
            </a:r>
          </a:p>
          <a:p>
            <a:pPr marL="0" indent="0">
              <a:buNone/>
            </a:pPr>
            <a:endParaRPr lang="pl-PL" dirty="0"/>
          </a:p>
          <a:p>
            <a:pPr>
              <a:buNone/>
            </a:pPr>
            <a:r>
              <a:rPr lang="pl-PL" b="1" dirty="0"/>
              <a:t>6. Współpraca z rodziną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Rodzice są aktywnie włączani w proces edukacyjny swoich dzieci, uczestniczą w tworzeniu IEP oraz w spotkaniach z zespołami wsparcia.</a:t>
            </a:r>
          </a:p>
          <a:p>
            <a:pPr marL="0" indent="0">
              <a:buNone/>
            </a:pPr>
            <a:endParaRPr lang="pl-PL" dirty="0"/>
          </a:p>
          <a:p>
            <a:pPr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35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7CFF3-FF7F-6AD5-683A-ADC6ECBE5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403F3D6-DD30-95E8-904C-EAE5BA2EF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2" y="2919663"/>
            <a:ext cx="11349789" cy="3368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Dziękuję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Agnieszka </a:t>
            </a:r>
            <a:r>
              <a:rPr lang="pl-PL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Jankowicz</a:t>
            </a: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Prezentację opracowała uczestniczka programu Erasmus + na podstawie własnych doświadczeń zdobytych w trakcie mobilności na Malcie.</a:t>
            </a:r>
          </a:p>
          <a:p>
            <a:pPr algn="just">
              <a:buNone/>
            </a:pP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057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D1A6A52-8B8B-6793-8574-0206DAAB5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nauczania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F1C7376-A7F5-9761-6C4E-D3FBB12A3B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5662"/>
            <a:ext cx="10515600" cy="5462337"/>
          </a:xfrm>
        </p:spPr>
        <p:txBody>
          <a:bodyPr>
            <a:noAutofit/>
          </a:bodyPr>
          <a:lstStyle/>
          <a:p>
            <a:pPr>
              <a:buNone/>
            </a:pPr>
            <a:endParaRPr lang="pl-PL" sz="2000" dirty="0"/>
          </a:p>
          <a:p>
            <a:pPr>
              <a:buNone/>
            </a:pPr>
            <a:endParaRPr lang="pl-PL" sz="2000" dirty="0"/>
          </a:p>
          <a:p>
            <a:pPr algn="ctr">
              <a:lnSpc>
                <a:spcPct val="150000"/>
              </a:lnSpc>
              <a:buNone/>
            </a:pPr>
            <a:r>
              <a:rPr lang="pl-PL" sz="2000" dirty="0"/>
              <a:t>     </a:t>
            </a:r>
            <a:r>
              <a:rPr lang="pl-PL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Malcie system edukacji jest dobrze rozwinięty i oparty na modelu brytyjskim. Istnieje kilka głównych rodzajów szkół, które różnią się pod względem formy własności, programu nauczania oraz poziomu nauczania.</a:t>
            </a:r>
          </a:p>
          <a:p>
            <a:pPr>
              <a:lnSpc>
                <a:spcPct val="150000"/>
              </a:lnSpc>
              <a:buNone/>
            </a:pPr>
            <a:r>
              <a:rPr lang="pl-P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E3E578CE-46A8-00D6-13BE-B03A2D96E1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131" y="4836694"/>
            <a:ext cx="4410680" cy="173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134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C1D2F7B-5ACB-E0CD-5F18-B1D0350FC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Podstawowy podział szkół: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203BC89-A63F-E2BB-CD8E-7FEE3968D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967788"/>
            <a:ext cx="8825659" cy="34490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b="1" dirty="0"/>
              <a:t>1. Szkoły publiczne (</a:t>
            </a:r>
            <a:r>
              <a:rPr lang="pl-PL" b="1" dirty="0" err="1"/>
              <a:t>State</a:t>
            </a:r>
            <a:r>
              <a:rPr lang="pl-PL" b="1" dirty="0"/>
              <a:t> Schools)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Finansowane przez rząd Malty.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Bezpłatne dla obywateli Malty i rezydentów UE.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Nauczanie odbywa się głównie w języku angielskim, choć maltański również jest używany.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Dzielą się na: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b="1" dirty="0" err="1"/>
              <a:t>Primary</a:t>
            </a:r>
            <a:r>
              <a:rPr lang="pl-PL" b="1" dirty="0"/>
              <a:t> Schools</a:t>
            </a:r>
            <a:r>
              <a:rPr lang="pl-PL" dirty="0"/>
              <a:t> (szkoły podstawowe) – wiek: 5–11 lat.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b="1" dirty="0" err="1"/>
              <a:t>Secondary</a:t>
            </a:r>
            <a:r>
              <a:rPr lang="pl-PL" b="1" dirty="0"/>
              <a:t> Schools</a:t>
            </a:r>
            <a:r>
              <a:rPr lang="pl-PL" dirty="0"/>
              <a:t> (szkoły średnie) – wiek: 11–16 lat.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b="1" dirty="0" err="1"/>
              <a:t>Sixth</a:t>
            </a:r>
            <a:r>
              <a:rPr lang="pl-PL" b="1" dirty="0"/>
              <a:t> Form/Junior College</a:t>
            </a:r>
            <a:r>
              <a:rPr lang="pl-PL" dirty="0"/>
              <a:t> – wiek: 16–18 lat, przygotowanie do studiów wyższych.</a:t>
            </a:r>
          </a:p>
          <a:p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8A13ED0F-ED5B-BA37-9136-1E9100095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34" y="2266697"/>
            <a:ext cx="3184357" cy="178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236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3224FD1-9C4E-F56C-C414-3382D74A6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5895"/>
            <a:ext cx="10515600" cy="3931068"/>
          </a:xfrm>
        </p:spPr>
        <p:txBody>
          <a:bodyPr/>
          <a:lstStyle/>
          <a:p>
            <a:pPr>
              <a:buNone/>
            </a:pPr>
            <a:r>
              <a:rPr lang="pl-PL" b="1" dirty="0"/>
              <a:t>2. Szkoły kościelne (Church Schools)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Prowadzone głównie przez Kościół katolicki.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Subwencjonowane częściowo przez państwo.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Często bardzo cenione z powodu wysokiego poziomu nauczania i dyscypliny.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Rekrutacja odbywa się na zasadzie losowania lub egzaminów wstępnych.</a:t>
            </a:r>
          </a:p>
          <a:p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78506C74-6BC8-1551-BD09-CA1B7ED80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333" y="4410242"/>
            <a:ext cx="3418974" cy="227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104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2F9781E-AC22-3CD5-EBF4-B41B28046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052" y="2406315"/>
            <a:ext cx="10515600" cy="3198353"/>
          </a:xfrm>
        </p:spPr>
        <p:txBody>
          <a:bodyPr/>
          <a:lstStyle/>
          <a:p>
            <a:pPr>
              <a:buNone/>
            </a:pPr>
            <a:r>
              <a:rPr lang="pl-PL" b="1" dirty="0"/>
              <a:t>3. Szkoły prywatne (Independent Schools)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Płatne.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Oferują różnorodne programy, w tym brytyjski, IB (International </a:t>
            </a:r>
            <a:r>
              <a:rPr lang="pl-PL" dirty="0" err="1"/>
              <a:t>Baccalaureate</a:t>
            </a:r>
            <a:r>
              <a:rPr lang="pl-PL" dirty="0"/>
              <a:t>) czy inne międzynarodowe.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Często oferują wyższy standard nauczania i zaplecza edukacyjnego.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Przykłady: </a:t>
            </a:r>
            <a:r>
              <a:rPr lang="pl-PL" dirty="0" err="1"/>
              <a:t>Verdala</a:t>
            </a:r>
            <a:r>
              <a:rPr lang="pl-PL" dirty="0"/>
              <a:t> International School, San Andrea School.</a:t>
            </a:r>
          </a:p>
          <a:p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8B185A8-ACF4-7D18-2D6D-350FFDEAAF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321" y="4827506"/>
            <a:ext cx="2845468" cy="187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580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0A9814-EEB7-4E51-9789-09B5F784C2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CE9DE15-9A64-E060-A529-2B5874C6C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052" y="2735179"/>
            <a:ext cx="10515600" cy="3224462"/>
          </a:xfrm>
        </p:spPr>
        <p:txBody>
          <a:bodyPr/>
          <a:lstStyle/>
          <a:p>
            <a:pPr>
              <a:buNone/>
            </a:pPr>
            <a:r>
              <a:rPr lang="pl-PL" b="1" dirty="0"/>
              <a:t>4. Szkoły międzynarodowe (International Schools)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Dostosowane głównie do dzieci </a:t>
            </a:r>
            <a:r>
              <a:rPr lang="pl-PL" dirty="0" err="1"/>
              <a:t>ekspatów</a:t>
            </a:r>
            <a:r>
              <a:rPr lang="pl-PL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Programy takie jak British Curriculum, IB, American Curriculum.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Nauka odbywa się po angielsku.</a:t>
            </a:r>
          </a:p>
          <a:p>
            <a:pPr>
              <a:buFont typeface="Arial" panose="020B0604020202020204" pitchFamily="34" charset="0"/>
              <a:buChar char="•"/>
            </a:pPr>
            <a:endParaRPr lang="pl-PL" dirty="0"/>
          </a:p>
          <a:p>
            <a:pPr>
              <a:buFont typeface="Arial" panose="020B0604020202020204" pitchFamily="34" charset="0"/>
              <a:buChar char="•"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25F86848-C372-7804-E9A9-7623CE9AB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863" y="4026568"/>
            <a:ext cx="4642407" cy="261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548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F080AD-660E-1CB7-F9AB-D249F96D5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868E57C-BB6C-C024-C769-8B931367A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052" y="2478505"/>
            <a:ext cx="10515600" cy="3481136"/>
          </a:xfrm>
        </p:spPr>
        <p:txBody>
          <a:bodyPr/>
          <a:lstStyle/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dirty="0"/>
              <a:t>5</a:t>
            </a:r>
            <a:r>
              <a:rPr lang="pl-PL" b="1" dirty="0"/>
              <a:t>. Szkoły specjalne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Dla uczniów z różnymi potrzebami edukacyjnymi.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Zarządzane przez rząd lub organizacje pozarządowe.</a:t>
            </a:r>
          </a:p>
          <a:p>
            <a:pPr>
              <a:buFont typeface="Arial" panose="020B0604020202020204" pitchFamily="34" charset="0"/>
              <a:buChar char="•"/>
            </a:pPr>
            <a:endParaRPr lang="pl-PL" dirty="0"/>
          </a:p>
          <a:p>
            <a:pPr>
              <a:buFont typeface="Arial" panose="020B0604020202020204" pitchFamily="34" charset="0"/>
              <a:buChar char="•"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15665258-3392-5C70-2FC4-9F03DDD9D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684" y="2891588"/>
            <a:ext cx="4090737" cy="306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227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D596C-0082-D71C-64C7-8E8D10EEA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0A714E-FB4A-218F-1FC1-3E692C4EF7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052" y="2342147"/>
            <a:ext cx="10515600" cy="390625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Wspomaganie uczniów ze specjalnymi potrzebami edukacyjnymi (SPE) na Malcie tak jak i w Polsce jest częścią szeroko zakrojonej polityki inkluzyjnej, która kładzie nacisk na integrację tych uczniów w systemie edukacji ogólnodostępnej. 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546458FF-5193-D056-BBB6-DC3E4FF99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482" y="3505199"/>
            <a:ext cx="3557588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519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759B8-9BCE-657C-D10C-9731DA965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FABE765-5131-6317-0EF1-44076CEEE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052" y="2598821"/>
            <a:ext cx="10515600" cy="300584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edukacyjny i polityka inkluzyjna</a:t>
            </a:r>
          </a:p>
          <a:p>
            <a:pPr marL="0" indent="0">
              <a:buNone/>
            </a:pPr>
            <a:endParaRPr lang="pl-PL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Malta prowadzi politykę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inkluzji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 oznacza, że dzieci z SPE są w miarę możliwości uczone w szkołach ogólnodostępnych.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Istnieje również </a:t>
            </a:r>
            <a:r>
              <a:rPr lang="pl-P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sieć szkół specjalnych</a:t>
            </a:r>
            <a:r>
              <a:rPr lang="pl-P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dla uczniów z bardziej złożonymi potrzebami, choć nacisk kładzie się na edukację integracyjną.</a:t>
            </a:r>
          </a:p>
          <a:p>
            <a:pPr marL="0" indent="0" algn="ctr">
              <a:lnSpc>
                <a:spcPct val="100000"/>
              </a:lnSpc>
              <a:buNone/>
            </a:pP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451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on (sala konferencyjna)">
  <a:themeElements>
    <a:clrScheme name="Jon (sala konferencyjna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Jon (sala konferencyjna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Jon (sala konferencyjna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96</TotalTime>
  <Words>560</Words>
  <Application>Microsoft Office PowerPoint</Application>
  <PresentationFormat>Panoramiczny</PresentationFormat>
  <Paragraphs>58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Times New Roman</vt:lpstr>
      <vt:lpstr>Wingdings 3</vt:lpstr>
      <vt:lpstr>Jon (sala konferencyjna)</vt:lpstr>
      <vt:lpstr>System edukacyjny na Malcie ze szczególnym uwzględnieniem nauki dzieci ze specjalnymi potrzebami edukacyjnymi</vt:lpstr>
      <vt:lpstr>System nauczania</vt:lpstr>
      <vt:lpstr>Podstawowy podział szkół: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PC</cp:lastModifiedBy>
  <cp:revision>1</cp:revision>
  <dcterms:created xsi:type="dcterms:W3CDTF">2025-05-08T16:10:02Z</dcterms:created>
  <dcterms:modified xsi:type="dcterms:W3CDTF">2025-05-08T17:46:10Z</dcterms:modified>
</cp:coreProperties>
</file>