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70" r:id="rId8"/>
    <p:sldId id="271" r:id="rId9"/>
    <p:sldId id="272" r:id="rId10"/>
    <p:sldId id="273" r:id="rId11"/>
    <p:sldId id="274" r:id="rId12"/>
    <p:sldId id="260" r:id="rId13"/>
    <p:sldId id="267" r:id="rId14"/>
    <p:sldId id="264" r:id="rId15"/>
    <p:sldId id="263" r:id="rId16"/>
    <p:sldId id="262" r:id="rId17"/>
    <p:sldId id="265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7" d="100"/>
          <a:sy n="117" d="100"/>
        </p:scale>
        <p:origin x="-14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t>Makia i roślinność Cypru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Warunki klimatyczne, rośliny i ich wykorzystanie przez człowieka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803296" y="5296012"/>
            <a:ext cx="2328333" cy="1088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Jałowiec fenicki (</a:t>
            </a:r>
            <a:r>
              <a:rPr lang="pl-PL" dirty="0" err="1"/>
              <a:t>Juniperus</a:t>
            </a:r>
            <a:r>
              <a:rPr lang="pl-PL" dirty="0"/>
              <a:t> </a:t>
            </a:r>
            <a:r>
              <a:rPr lang="pl-PL" dirty="0" err="1"/>
              <a:t>phoenicea</a:t>
            </a:r>
            <a:r>
              <a:rPr lang="pl-PL" dirty="0"/>
              <a:t>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Typowe rośliny makii</a:t>
            </a:r>
          </a:p>
        </p:txBody>
      </p:sp>
      <p:pic>
        <p:nvPicPr>
          <p:cNvPr id="5122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1" y="2194539"/>
            <a:ext cx="4473576" cy="45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09" y="2604407"/>
            <a:ext cx="2862052" cy="214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77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480932" y="5576206"/>
            <a:ext cx="2295675" cy="69396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Czystek (</a:t>
            </a:r>
            <a:r>
              <a:rPr lang="pl-PL" dirty="0" err="1"/>
              <a:t>Cistus</a:t>
            </a:r>
            <a:r>
              <a:rPr lang="pl-PL" dirty="0"/>
              <a:t>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Typowe rośliny makii</a:t>
            </a:r>
          </a:p>
        </p:txBody>
      </p:sp>
      <p:pic>
        <p:nvPicPr>
          <p:cNvPr id="4100" name="Picture 4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57" y="2575832"/>
            <a:ext cx="3706585" cy="277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lustrac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83" y="2575832"/>
            <a:ext cx="4659038" cy="349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581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b="1" dirty="0"/>
              <a:t>Oliwka europejska (</a:t>
            </a:r>
            <a:r>
              <a:rPr lang="pl-PL" b="1" dirty="0" err="1"/>
              <a:t>Olea</a:t>
            </a:r>
            <a:r>
              <a:rPr lang="pl-PL" b="1" dirty="0"/>
              <a:t> </a:t>
            </a:r>
            <a:r>
              <a:rPr lang="pl-PL" b="1" dirty="0" err="1"/>
              <a:t>europaea</a:t>
            </a:r>
            <a:r>
              <a:rPr lang="pl-PL" b="1" dirty="0"/>
              <a:t>)</a:t>
            </a:r>
            <a:r>
              <a:rPr lang="pl-PL" dirty="0"/>
              <a:t> ma wiele właściwości zdrowotnych i praktycznych zastosowań:</a:t>
            </a:r>
            <a:endParaRPr lang="pl-PL" b="1" dirty="0"/>
          </a:p>
          <a:p>
            <a:r>
              <a:rPr lang="pl-PL" b="1" dirty="0"/>
              <a:t>Bogactwo zdrowych tłuszczów:</a:t>
            </a:r>
            <a:endParaRPr lang="pl-PL" dirty="0"/>
          </a:p>
          <a:p>
            <a:pPr marL="301943" lvl="1" indent="0">
              <a:buNone/>
            </a:pPr>
            <a:r>
              <a:rPr lang="pl-PL" dirty="0"/>
              <a:t>Zawiera jednonienasycone kwasy tłuszczowe (głównie kwas oleinowy), które wspierają zdrowie serca.</a:t>
            </a:r>
          </a:p>
          <a:p>
            <a:r>
              <a:rPr lang="pl-PL" b="1" dirty="0"/>
              <a:t>Działanie przeciwzapalne i przeciwutleniające:</a:t>
            </a:r>
            <a:endParaRPr lang="pl-PL" dirty="0"/>
          </a:p>
          <a:p>
            <a:pPr marL="301943" lvl="1" indent="0">
              <a:buNone/>
            </a:pPr>
            <a:r>
              <a:rPr lang="pl-PL" dirty="0"/>
              <a:t>Zawiera </a:t>
            </a:r>
            <a:r>
              <a:rPr lang="pl-PL" dirty="0" err="1"/>
              <a:t>polifenole</a:t>
            </a:r>
            <a:r>
              <a:rPr lang="pl-PL" dirty="0"/>
              <a:t> i witaminę E – chronią komórki przed starzeniem i wspierają odporność.</a:t>
            </a:r>
          </a:p>
          <a:p>
            <a:r>
              <a:rPr lang="pl-PL" b="1" dirty="0"/>
              <a:t>Wpływ na układ sercowo-naczyniowy:</a:t>
            </a:r>
            <a:endParaRPr lang="pl-PL" dirty="0"/>
          </a:p>
          <a:p>
            <a:pPr marL="301943" lvl="1" indent="0">
              <a:buNone/>
            </a:pPr>
            <a:r>
              <a:rPr lang="pl-PL" dirty="0"/>
              <a:t>Obniża poziom „złego” cholesterolu LDL i może zwiększać „dobry” cholesterol HDL.</a:t>
            </a:r>
          </a:p>
          <a:p>
            <a:r>
              <a:rPr lang="pl-PL" b="1" dirty="0"/>
              <a:t>Wsparcie dla układu pokarmowego:</a:t>
            </a:r>
            <a:endParaRPr lang="pl-PL" dirty="0"/>
          </a:p>
          <a:p>
            <a:pPr marL="301943" lvl="1" indent="0">
              <a:buNone/>
            </a:pPr>
            <a:r>
              <a:rPr lang="pl-PL" dirty="0"/>
              <a:t>Oliwa z oliwek wspomaga trawienie i może działać łagodnie przeczyszczająco.</a:t>
            </a:r>
          </a:p>
          <a:p>
            <a:r>
              <a:rPr lang="pl-PL" b="1" dirty="0"/>
              <a:t>Działanie przeciwnowotworowe (potencjalne):</a:t>
            </a:r>
            <a:endParaRPr lang="pl-PL" dirty="0"/>
          </a:p>
          <a:p>
            <a:pPr marL="301943" lvl="1" indent="0">
              <a:buNone/>
            </a:pPr>
            <a:r>
              <a:rPr lang="pl-PL" dirty="0"/>
              <a:t>Badania sugerują, że regularne spożycie może zmniejszać ryzyko niektórych nowotworów.</a:t>
            </a:r>
            <a:endParaRPr lang="pl-PL" b="1" dirty="0"/>
          </a:p>
          <a:p>
            <a:r>
              <a:rPr lang="pl-PL" b="1" dirty="0"/>
              <a:t>Nawilżanie skóry i włosów:</a:t>
            </a:r>
            <a:r>
              <a:rPr lang="pl-PL" dirty="0"/>
              <a:t> oliwa jest składnikiem kremów, masek i balsamów.</a:t>
            </a:r>
          </a:p>
          <a:p>
            <a:r>
              <a:rPr lang="pl-PL" b="1" dirty="0"/>
              <a:t>Działanie łagodzące:</a:t>
            </a:r>
            <a:r>
              <a:rPr lang="pl-PL" dirty="0"/>
              <a:t> stosowana przy podrażnieniach, także do pielęgnacji skóry dzieci.</a:t>
            </a:r>
          </a:p>
          <a:p>
            <a:r>
              <a:rPr lang="pl-PL" b="1" dirty="0"/>
              <a:t>Naturalny demakijaż:</a:t>
            </a:r>
            <a:r>
              <a:rPr lang="pl-PL" dirty="0"/>
              <a:t> usuwa makijaż i jednocześnie pielęgnuje skórę.</a:t>
            </a:r>
          </a:p>
          <a:p>
            <a:pPr marL="0" indent="0">
              <a:buNone/>
            </a:pPr>
            <a:endParaRPr lang="pl-PL" b="1" dirty="0"/>
          </a:p>
          <a:p>
            <a:r>
              <a:rPr lang="pl-PL" b="1" dirty="0"/>
              <a:t>Oliwa z oliwek extra </a:t>
            </a:r>
            <a:r>
              <a:rPr lang="pl-PL" b="1" dirty="0" err="1"/>
              <a:t>virgin</a:t>
            </a:r>
            <a:r>
              <a:rPr lang="pl-PL" dirty="0"/>
              <a:t> – używana na zimno do sałatek, sosów, dań śródziemnomorskich.</a:t>
            </a:r>
          </a:p>
          <a:p>
            <a:r>
              <a:rPr lang="pl-PL" b="1" dirty="0"/>
              <a:t>Oliwki stołowe</a:t>
            </a:r>
            <a:r>
              <a:rPr lang="pl-PL" dirty="0"/>
              <a:t> – zielone lub czarne, jako przekąska, dodatek do dań.</a:t>
            </a:r>
          </a:p>
          <a:p>
            <a:endParaRPr lang="pl-PL" dirty="0"/>
          </a:p>
          <a:p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Właściwości i </a:t>
            </a:r>
            <a:r>
              <a:rPr lang="pl-PL" dirty="0"/>
              <a:t>w</a:t>
            </a:r>
            <a:r>
              <a:rPr dirty="0" err="1" smtClean="0"/>
              <a:t>ykorzystanie</a:t>
            </a:r>
            <a:r>
              <a:rPr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dirty="0" err="1" smtClean="0"/>
              <a:t>przez</a:t>
            </a:r>
            <a:r>
              <a:rPr dirty="0" smtClean="0"/>
              <a:t> </a:t>
            </a:r>
            <a:r>
              <a:rPr dirty="0" err="1"/>
              <a:t>człowieka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/>
              <a:t>Dąb wiecznie zielony (</a:t>
            </a:r>
            <a:r>
              <a:rPr lang="pl-PL" b="1" dirty="0" err="1"/>
              <a:t>Quercus</a:t>
            </a:r>
            <a:r>
              <a:rPr lang="pl-PL" b="1" dirty="0"/>
              <a:t> </a:t>
            </a:r>
            <a:r>
              <a:rPr lang="pl-PL" b="1" dirty="0" err="1"/>
              <a:t>ilex</a:t>
            </a:r>
            <a:r>
              <a:rPr lang="pl-PL" b="1" dirty="0"/>
              <a:t>)</a:t>
            </a:r>
            <a:endParaRPr lang="pl-PL" dirty="0"/>
          </a:p>
          <a:p>
            <a:r>
              <a:rPr lang="pl-PL" dirty="0"/>
              <a:t>kora zawiera </a:t>
            </a:r>
            <a:r>
              <a:rPr lang="pl-PL" b="1" dirty="0"/>
              <a:t>garbniki</a:t>
            </a:r>
            <a:r>
              <a:rPr lang="pl-PL" dirty="0"/>
              <a:t> o działaniu ściągającym i przeciwzapalnym,</a:t>
            </a:r>
          </a:p>
          <a:p>
            <a:r>
              <a:rPr lang="pl-PL" dirty="0"/>
              <a:t>dawniej stosowany przy problemach skórnych i biegunkach.</a:t>
            </a:r>
          </a:p>
          <a:p>
            <a:pPr marL="0" indent="0">
              <a:buNone/>
            </a:pPr>
            <a:r>
              <a:rPr lang="pl-PL" b="1" dirty="0"/>
              <a:t>Zastosowanie:</a:t>
            </a:r>
            <a:endParaRPr lang="pl-PL" dirty="0"/>
          </a:p>
          <a:p>
            <a:r>
              <a:rPr lang="pl-PL" dirty="0"/>
              <a:t>drewno: trwałe, wykorzystywane w meblarstwie i budownictwie,</a:t>
            </a:r>
          </a:p>
          <a:p>
            <a:r>
              <a:rPr lang="pl-PL" dirty="0"/>
              <a:t>kora: dawniej do </a:t>
            </a:r>
            <a:r>
              <a:rPr lang="pl-PL" b="1" dirty="0"/>
              <a:t>garbowania skór</a:t>
            </a:r>
            <a:r>
              <a:rPr lang="pl-PL" dirty="0"/>
              <a:t>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Właściwości i wykorzystanie </a:t>
            </a:r>
            <a:br>
              <a:rPr lang="pl-PL" dirty="0"/>
            </a:br>
            <a:r>
              <a:rPr lang="pl-PL" dirty="0"/>
              <a:t>przez człowieka</a:t>
            </a:r>
          </a:p>
        </p:txBody>
      </p:sp>
    </p:spTree>
    <p:extLst>
      <p:ext uri="{BB962C8B-B14F-4D97-AF65-F5344CB8AC3E}">
        <p14:creationId xmlns:p14="http://schemas.microsoft.com/office/powerpoint/2010/main" val="807513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/>
              <a:t>Rozmaryn (</a:t>
            </a:r>
            <a:r>
              <a:rPr lang="pl-PL" b="1" dirty="0" err="1"/>
              <a:t>Rosmarinus</a:t>
            </a:r>
            <a:r>
              <a:rPr lang="pl-PL" b="1" dirty="0"/>
              <a:t> </a:t>
            </a:r>
            <a:r>
              <a:rPr lang="pl-PL" b="1" dirty="0" err="1"/>
              <a:t>officinalis</a:t>
            </a:r>
            <a:r>
              <a:rPr lang="pl-PL" b="1" dirty="0" smtClean="0"/>
              <a:t>)</a:t>
            </a:r>
            <a:endParaRPr lang="pl-PL" dirty="0"/>
          </a:p>
          <a:p>
            <a:r>
              <a:rPr lang="pl-PL" dirty="0"/>
              <a:t>pobudza krążenie i działa </a:t>
            </a:r>
            <a:r>
              <a:rPr lang="pl-PL" b="1" dirty="0"/>
              <a:t>przeciwzapalnie</a:t>
            </a:r>
            <a:r>
              <a:rPr lang="pl-PL" dirty="0"/>
              <a:t>,</a:t>
            </a:r>
          </a:p>
          <a:p>
            <a:r>
              <a:rPr lang="pl-PL" dirty="0"/>
              <a:t>poprawia </a:t>
            </a:r>
            <a:r>
              <a:rPr lang="pl-PL" b="1" dirty="0"/>
              <a:t>koncentrację i pamięć</a:t>
            </a:r>
            <a:r>
              <a:rPr lang="pl-PL" dirty="0"/>
              <a:t>,</a:t>
            </a:r>
          </a:p>
          <a:p>
            <a:r>
              <a:rPr lang="pl-PL" dirty="0"/>
              <a:t>wspomaga </a:t>
            </a:r>
            <a:r>
              <a:rPr lang="pl-PL" b="1" dirty="0"/>
              <a:t>trawienie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b="1" dirty="0"/>
              <a:t>Zastosowanie:</a:t>
            </a:r>
            <a:endParaRPr lang="pl-PL" dirty="0"/>
          </a:p>
          <a:p>
            <a:r>
              <a:rPr lang="pl-PL" dirty="0"/>
              <a:t>przyprawa w kuchni (do mięs, ziemniaków, oliwy),</a:t>
            </a:r>
          </a:p>
          <a:p>
            <a:r>
              <a:rPr lang="pl-PL" dirty="0"/>
              <a:t>składnik szamponów i kosmetyków na porost włosów,</a:t>
            </a:r>
          </a:p>
          <a:p>
            <a:r>
              <a:rPr lang="pl-PL" dirty="0"/>
              <a:t>olejek rozmarynowy w aromaterapii i do masażu.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Właściwości i wykorzystanie </a:t>
            </a:r>
            <a:br>
              <a:rPr lang="pl-PL" dirty="0"/>
            </a:br>
            <a:r>
              <a:rPr lang="pl-PL" dirty="0"/>
              <a:t>przez człowieka</a:t>
            </a:r>
          </a:p>
        </p:txBody>
      </p:sp>
    </p:spTree>
    <p:extLst>
      <p:ext uri="{BB962C8B-B14F-4D97-AF65-F5344CB8AC3E}">
        <p14:creationId xmlns:p14="http://schemas.microsoft.com/office/powerpoint/2010/main" val="1119661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72067" y="2400300"/>
            <a:ext cx="7408333" cy="37258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/>
              <a:t>Lawenda (</a:t>
            </a:r>
            <a:r>
              <a:rPr lang="pl-PL" b="1" dirty="0" err="1"/>
              <a:t>Lavandula</a:t>
            </a:r>
            <a:r>
              <a:rPr lang="pl-PL" b="1" dirty="0" smtClean="0"/>
              <a:t>)</a:t>
            </a:r>
            <a:endParaRPr lang="pl-PL" dirty="0"/>
          </a:p>
          <a:p>
            <a:r>
              <a:rPr lang="pl-PL" dirty="0"/>
              <a:t>działa </a:t>
            </a:r>
            <a:r>
              <a:rPr lang="pl-PL" b="1" dirty="0"/>
              <a:t>uspokajająco</a:t>
            </a:r>
            <a:r>
              <a:rPr lang="pl-PL" dirty="0"/>
              <a:t>, redukuje stres i napięcie nerwowe,</a:t>
            </a:r>
          </a:p>
          <a:p>
            <a:r>
              <a:rPr lang="pl-PL" dirty="0"/>
              <a:t>ma </a:t>
            </a:r>
            <a:r>
              <a:rPr lang="pl-PL" b="1" dirty="0"/>
              <a:t>działanie antyseptyczne i przeciwbakteryjne</a:t>
            </a:r>
            <a:r>
              <a:rPr lang="pl-PL" dirty="0"/>
              <a:t>,</a:t>
            </a:r>
          </a:p>
          <a:p>
            <a:r>
              <a:rPr lang="pl-PL" dirty="0"/>
              <a:t>stosowana w leczeniu </a:t>
            </a:r>
            <a:r>
              <a:rPr lang="pl-PL" b="1" dirty="0"/>
              <a:t>bezsenności</a:t>
            </a:r>
            <a:r>
              <a:rPr lang="pl-PL" dirty="0"/>
              <a:t> i bólów głowy.</a:t>
            </a:r>
          </a:p>
          <a:p>
            <a:pPr marL="0" indent="0">
              <a:buNone/>
            </a:pPr>
            <a:r>
              <a:rPr lang="pl-PL" b="1" dirty="0"/>
              <a:t>Zastosowanie:</a:t>
            </a:r>
            <a:endParaRPr lang="pl-PL" dirty="0"/>
          </a:p>
          <a:p>
            <a:r>
              <a:rPr lang="pl-PL" dirty="0"/>
              <a:t>napary i olejki eteryczne w aromaterapii,</a:t>
            </a:r>
          </a:p>
          <a:p>
            <a:r>
              <a:rPr lang="pl-PL" dirty="0"/>
              <a:t>w kosmetyce (mydła, szampony, balsamy),</a:t>
            </a:r>
          </a:p>
          <a:p>
            <a:r>
              <a:rPr lang="pl-PL" dirty="0"/>
              <a:t>suszona lawenda do odświeżania powietrza i odstraszania moli.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Właściwości i wykorzystanie </a:t>
            </a:r>
            <a:br>
              <a:rPr lang="pl-PL" dirty="0"/>
            </a:br>
            <a:r>
              <a:rPr lang="pl-PL" dirty="0"/>
              <a:t>przez człowieka</a:t>
            </a:r>
          </a:p>
        </p:txBody>
      </p:sp>
    </p:spTree>
    <p:extLst>
      <p:ext uri="{BB962C8B-B14F-4D97-AF65-F5344CB8AC3E}">
        <p14:creationId xmlns:p14="http://schemas.microsoft.com/office/powerpoint/2010/main" val="3589138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72067" y="2408464"/>
            <a:ext cx="7408333" cy="37176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/>
              <a:t>Jałowiec fenicki (</a:t>
            </a:r>
            <a:r>
              <a:rPr lang="pl-PL" b="1" dirty="0" err="1"/>
              <a:t>Juniperus</a:t>
            </a:r>
            <a:r>
              <a:rPr lang="pl-PL" b="1" dirty="0"/>
              <a:t> </a:t>
            </a:r>
            <a:r>
              <a:rPr lang="pl-PL" b="1" dirty="0" err="1"/>
              <a:t>phoenicea</a:t>
            </a:r>
            <a:r>
              <a:rPr lang="pl-PL" b="1" dirty="0" smtClean="0"/>
              <a:t>)</a:t>
            </a:r>
            <a:endParaRPr lang="pl-PL" dirty="0"/>
          </a:p>
          <a:p>
            <a:r>
              <a:rPr lang="pl-PL" dirty="0"/>
              <a:t>działanie </a:t>
            </a:r>
            <a:r>
              <a:rPr lang="pl-PL" b="1" dirty="0"/>
              <a:t>moczopędne i przeciwbakteryjne</a:t>
            </a:r>
            <a:r>
              <a:rPr lang="pl-PL" dirty="0"/>
              <a:t>,</a:t>
            </a:r>
          </a:p>
          <a:p>
            <a:r>
              <a:rPr lang="pl-PL" dirty="0"/>
              <a:t>wspomaga oczyszczanie organizmu.</a:t>
            </a:r>
          </a:p>
          <a:p>
            <a:pPr marL="0" indent="0">
              <a:buNone/>
            </a:pPr>
            <a:r>
              <a:rPr lang="pl-PL" b="1" dirty="0"/>
              <a:t>Zastosowanie:</a:t>
            </a:r>
            <a:endParaRPr lang="pl-PL" dirty="0"/>
          </a:p>
          <a:p>
            <a:r>
              <a:rPr lang="pl-PL" dirty="0"/>
              <a:t>owoce (szyszkojagody) jako przyprawa – szczególnie do dziczyzny,</a:t>
            </a:r>
          </a:p>
          <a:p>
            <a:r>
              <a:rPr lang="pl-PL" dirty="0"/>
              <a:t>używany do aromatyzowania napojów (np. ginu),</a:t>
            </a:r>
          </a:p>
          <a:p>
            <a:r>
              <a:rPr lang="pl-PL" dirty="0"/>
              <a:t>w medycynie ludowej – jako środek na problemy z trawieniem.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Właściwości i wykorzystanie </a:t>
            </a:r>
            <a:br>
              <a:rPr lang="pl-PL" dirty="0"/>
            </a:br>
            <a:r>
              <a:rPr lang="pl-PL" dirty="0"/>
              <a:t>przez człowieka</a:t>
            </a:r>
          </a:p>
        </p:txBody>
      </p:sp>
    </p:spTree>
    <p:extLst>
      <p:ext uri="{BB962C8B-B14F-4D97-AF65-F5344CB8AC3E}">
        <p14:creationId xmlns:p14="http://schemas.microsoft.com/office/powerpoint/2010/main" val="186129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/>
              <a:t>Czystek (</a:t>
            </a:r>
            <a:r>
              <a:rPr lang="pl-PL" b="1" dirty="0" err="1"/>
              <a:t>Cistus</a:t>
            </a:r>
            <a:r>
              <a:rPr lang="pl-PL" b="1" dirty="0" smtClean="0"/>
              <a:t>)</a:t>
            </a:r>
            <a:endParaRPr lang="pl-PL" dirty="0"/>
          </a:p>
          <a:p>
            <a:r>
              <a:rPr lang="pl-PL" dirty="0"/>
              <a:t>silne działanie </a:t>
            </a:r>
            <a:r>
              <a:rPr lang="pl-PL" b="1" dirty="0"/>
              <a:t>antyoksydacyjne</a:t>
            </a:r>
            <a:r>
              <a:rPr lang="pl-PL" dirty="0"/>
              <a:t> (neutralizuje wolne rodniki),</a:t>
            </a:r>
          </a:p>
          <a:p>
            <a:r>
              <a:rPr lang="pl-PL" dirty="0"/>
              <a:t>wspiera </a:t>
            </a:r>
            <a:r>
              <a:rPr lang="pl-PL" b="1" dirty="0"/>
              <a:t>układ odpornościowy</a:t>
            </a:r>
            <a:r>
              <a:rPr lang="pl-PL" dirty="0"/>
              <a:t>,</a:t>
            </a:r>
          </a:p>
          <a:p>
            <a:r>
              <a:rPr lang="pl-PL" dirty="0"/>
              <a:t>działa </a:t>
            </a:r>
            <a:r>
              <a:rPr lang="pl-PL" b="1" dirty="0"/>
              <a:t>antybakteryjnie i przeciwwirusowo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b="1" dirty="0"/>
              <a:t>Zastosowanie:</a:t>
            </a:r>
            <a:endParaRPr lang="pl-PL" dirty="0"/>
          </a:p>
          <a:p>
            <a:r>
              <a:rPr lang="pl-PL" dirty="0"/>
              <a:t>napary z liści czystka jako naturalna herbata,</a:t>
            </a:r>
          </a:p>
          <a:p>
            <a:r>
              <a:rPr lang="pl-PL" dirty="0"/>
              <a:t>pomocniczo przy przeziębieniach i infekcjach,</a:t>
            </a:r>
          </a:p>
          <a:p>
            <a:r>
              <a:rPr lang="pl-PL" dirty="0"/>
              <a:t>stosowany w naturalnych suplementach diety.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Właściwości i wykorzystanie </a:t>
            </a:r>
            <a:br>
              <a:rPr lang="pl-PL" dirty="0"/>
            </a:br>
            <a:r>
              <a:rPr lang="pl-PL" dirty="0"/>
              <a:t>przez człowieka</a:t>
            </a:r>
          </a:p>
        </p:txBody>
      </p:sp>
    </p:spTree>
    <p:extLst>
      <p:ext uri="{BB962C8B-B14F-4D97-AF65-F5344CB8AC3E}">
        <p14:creationId xmlns:p14="http://schemas.microsoft.com/office/powerpoint/2010/main" val="4271453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865663"/>
            <a:ext cx="7408333" cy="32604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lvl="1"/>
            <a:r>
              <a:rPr lang="pl-PL" i="1" dirty="0"/>
              <a:t>Encyklopedia PWN</a:t>
            </a:r>
            <a:r>
              <a:rPr lang="pl-PL" dirty="0"/>
              <a:t> </a:t>
            </a:r>
          </a:p>
          <a:p>
            <a:pPr lvl="1"/>
            <a:r>
              <a:rPr lang="pl-PL" i="1" dirty="0"/>
              <a:t>Wikipedia (</a:t>
            </a:r>
            <a:r>
              <a:rPr lang="pl-PL" i="1" dirty="0" err="1"/>
              <a:t>pl</a:t>
            </a:r>
            <a:r>
              <a:rPr lang="pl-PL" i="1" dirty="0"/>
              <a:t>, en</a:t>
            </a:r>
            <a:r>
              <a:rPr lang="pl-PL" i="1" dirty="0" smtClean="0"/>
              <a:t>)</a:t>
            </a:r>
            <a:endParaRPr lang="pl-PL" dirty="0"/>
          </a:p>
          <a:p>
            <a:pPr lvl="1"/>
            <a:r>
              <a:rPr lang="pl-PL" dirty="0"/>
              <a:t>Portal edukacyjny „Belfer w podróży” – wpisy o Cyprze i roślinności </a:t>
            </a:r>
            <a:r>
              <a:rPr lang="pl-PL" dirty="0" smtClean="0"/>
              <a:t>śródziemnomorskiej</a:t>
            </a:r>
            <a:endParaRPr lang="pl-PL" dirty="0"/>
          </a:p>
          <a:p>
            <a:pPr lvl="1"/>
            <a:r>
              <a:rPr lang="pl-PL" i="1" dirty="0"/>
              <a:t>Medonet.pl</a:t>
            </a:r>
            <a:r>
              <a:rPr lang="pl-PL" dirty="0"/>
              <a:t> – właściwości lawendy, rozmarynu, czystka, jałowca</a:t>
            </a:r>
          </a:p>
          <a:p>
            <a:pPr lvl="1"/>
            <a:r>
              <a:rPr lang="pl-PL" i="1" dirty="0"/>
              <a:t>PoradnikZdrowie.pl</a:t>
            </a:r>
            <a:r>
              <a:rPr lang="pl-PL" dirty="0"/>
              <a:t> – zastosowania oliwy z oliwek i roślin ziołowych</a:t>
            </a:r>
          </a:p>
          <a:p>
            <a:pPr lvl="1"/>
            <a:r>
              <a:rPr lang="pl-PL" i="1" dirty="0" err="1"/>
              <a:t>PubMed</a:t>
            </a:r>
            <a:r>
              <a:rPr lang="pl-PL" i="1" dirty="0"/>
              <a:t> / NIH</a:t>
            </a:r>
            <a:r>
              <a:rPr lang="pl-PL" dirty="0"/>
              <a:t> (</a:t>
            </a:r>
            <a:r>
              <a:rPr lang="pl-PL" dirty="0" err="1"/>
              <a:t>National</a:t>
            </a:r>
            <a:r>
              <a:rPr lang="pl-PL" dirty="0"/>
              <a:t> </a:t>
            </a:r>
            <a:r>
              <a:rPr lang="pl-PL" dirty="0" err="1"/>
              <a:t>Institutes</a:t>
            </a:r>
            <a:r>
              <a:rPr lang="pl-PL" dirty="0"/>
              <a:t> of </a:t>
            </a:r>
            <a:r>
              <a:rPr lang="pl-PL" dirty="0" err="1"/>
              <a:t>Health</a:t>
            </a:r>
            <a:r>
              <a:rPr lang="pl-PL" dirty="0"/>
              <a:t> – artykuły naukowe dot. działania roślin leczniczych, np. </a:t>
            </a:r>
            <a:r>
              <a:rPr lang="pl-PL" dirty="0" err="1"/>
              <a:t>Lavandula</a:t>
            </a:r>
            <a:r>
              <a:rPr lang="pl-PL" dirty="0"/>
              <a:t>, </a:t>
            </a:r>
            <a:r>
              <a:rPr lang="pl-PL" dirty="0" err="1"/>
              <a:t>Cistus</a:t>
            </a:r>
            <a:r>
              <a:rPr lang="pl-PL" dirty="0"/>
              <a:t>, </a:t>
            </a:r>
            <a:r>
              <a:rPr lang="pl-PL" dirty="0" err="1"/>
              <a:t>Rosmarinus</a:t>
            </a:r>
            <a:r>
              <a:rPr lang="pl-PL" dirty="0"/>
              <a:t>)</a:t>
            </a:r>
          </a:p>
          <a:p>
            <a:pPr lvl="1"/>
            <a:r>
              <a:rPr lang="pl-PL" i="1" dirty="0" err="1"/>
              <a:t>European</a:t>
            </a:r>
            <a:r>
              <a:rPr lang="pl-PL" i="1" dirty="0"/>
              <a:t> </a:t>
            </a:r>
            <a:r>
              <a:rPr lang="pl-PL" i="1" dirty="0" err="1"/>
              <a:t>Medicines</a:t>
            </a:r>
            <a:r>
              <a:rPr lang="pl-PL" i="1" dirty="0"/>
              <a:t> </a:t>
            </a:r>
            <a:r>
              <a:rPr lang="pl-PL" i="1" dirty="0" err="1"/>
              <a:t>Agency</a:t>
            </a:r>
            <a:r>
              <a:rPr lang="pl-PL" i="1" dirty="0"/>
              <a:t> (EMA)</a:t>
            </a:r>
            <a:r>
              <a:rPr lang="pl-PL" dirty="0"/>
              <a:t> – fitoterapeutyczne monografie roślin (m.in. </a:t>
            </a:r>
            <a:r>
              <a:rPr lang="pl-PL" i="1" dirty="0" err="1"/>
              <a:t>Cistus</a:t>
            </a:r>
            <a:r>
              <a:rPr lang="pl-PL" dirty="0"/>
              <a:t>, </a:t>
            </a:r>
            <a:r>
              <a:rPr lang="pl-PL" i="1" dirty="0" err="1"/>
              <a:t>Rosmarinus</a:t>
            </a:r>
            <a:r>
              <a:rPr lang="pl-PL" i="1" dirty="0"/>
              <a:t> </a:t>
            </a:r>
            <a:r>
              <a:rPr lang="pl-PL" i="1" dirty="0" err="1"/>
              <a:t>officinalis</a:t>
            </a:r>
            <a:r>
              <a:rPr lang="pl-PL" dirty="0" smtClean="0"/>
              <a:t>)</a:t>
            </a:r>
            <a:endParaRPr lang="pl-PL" dirty="0"/>
          </a:p>
          <a:p>
            <a:pPr lvl="1"/>
            <a:r>
              <a:rPr lang="pl-PL" i="1" dirty="0"/>
              <a:t>World </a:t>
            </a:r>
            <a:r>
              <a:rPr lang="pl-PL" i="1" dirty="0" err="1"/>
              <a:t>Meteorological</a:t>
            </a:r>
            <a:r>
              <a:rPr lang="pl-PL" i="1" dirty="0"/>
              <a:t> Organization (WMO)</a:t>
            </a:r>
            <a:r>
              <a:rPr lang="pl-PL" dirty="0"/>
              <a:t> – dane klimatyczne dla Cypru</a:t>
            </a:r>
          </a:p>
          <a:p>
            <a:pPr lvl="1"/>
            <a:r>
              <a:rPr lang="pl-PL" i="1" dirty="0" err="1"/>
              <a:t>National</a:t>
            </a:r>
            <a:r>
              <a:rPr lang="pl-PL" i="1" dirty="0"/>
              <a:t> </a:t>
            </a:r>
            <a:r>
              <a:rPr lang="pl-PL" i="1" dirty="0" err="1"/>
              <a:t>Geographic</a:t>
            </a:r>
            <a:r>
              <a:rPr lang="pl-PL" dirty="0"/>
              <a:t> i </a:t>
            </a:r>
            <a:r>
              <a:rPr lang="pl-PL" i="1" dirty="0"/>
              <a:t>BBC Earth</a:t>
            </a:r>
            <a:r>
              <a:rPr lang="pl-PL" dirty="0"/>
              <a:t> – opisy klimatu </a:t>
            </a:r>
            <a:r>
              <a:rPr lang="pl-PL" dirty="0" smtClean="0"/>
              <a:t>śródziemnomorskiego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Źródła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 </a:t>
            </a:r>
            <a:r>
              <a:rPr dirty="0" err="1"/>
              <a:t>Klimat</a:t>
            </a:r>
            <a:r>
              <a:rPr dirty="0"/>
              <a:t> </a:t>
            </a:r>
            <a:r>
              <a:rPr dirty="0" err="1"/>
              <a:t>śródziemnomorski</a:t>
            </a:r>
            <a:r>
              <a:rPr dirty="0"/>
              <a:t>: </a:t>
            </a:r>
            <a:r>
              <a:rPr dirty="0" err="1"/>
              <a:t>gorące</a:t>
            </a:r>
            <a:r>
              <a:rPr dirty="0"/>
              <a:t>, </a:t>
            </a:r>
            <a:r>
              <a:rPr dirty="0" err="1"/>
              <a:t>suche</a:t>
            </a:r>
            <a:r>
              <a:rPr dirty="0"/>
              <a:t> </a:t>
            </a:r>
            <a:r>
              <a:rPr dirty="0" err="1"/>
              <a:t>lata</a:t>
            </a:r>
            <a:r>
              <a:rPr dirty="0"/>
              <a:t> 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</a:t>
            </a:r>
            <a:r>
              <a:rPr dirty="0" err="1" smtClean="0"/>
              <a:t>i</a:t>
            </a:r>
            <a:r>
              <a:rPr dirty="0" smtClean="0"/>
              <a:t> </a:t>
            </a:r>
            <a:r>
              <a:rPr dirty="0" err="1"/>
              <a:t>łagodne</a:t>
            </a:r>
            <a:r>
              <a:rPr dirty="0"/>
              <a:t>, </a:t>
            </a:r>
            <a:r>
              <a:rPr dirty="0" err="1"/>
              <a:t>wilgotne</a:t>
            </a:r>
            <a:r>
              <a:rPr dirty="0"/>
              <a:t> </a:t>
            </a:r>
            <a:r>
              <a:rPr dirty="0" err="1"/>
              <a:t>zimy</a:t>
            </a:r>
            <a:endParaRPr dirty="0"/>
          </a:p>
          <a:p>
            <a:r>
              <a:rPr dirty="0" smtClean="0"/>
              <a:t> </a:t>
            </a:r>
            <a:r>
              <a:rPr dirty="0" err="1"/>
              <a:t>Średnia</a:t>
            </a:r>
            <a:r>
              <a:rPr dirty="0"/>
              <a:t> </a:t>
            </a:r>
            <a:r>
              <a:rPr dirty="0" err="1"/>
              <a:t>temperatura</a:t>
            </a:r>
            <a:r>
              <a:rPr dirty="0"/>
              <a:t> </a:t>
            </a:r>
            <a:r>
              <a:rPr dirty="0" err="1"/>
              <a:t>latem</a:t>
            </a:r>
            <a:r>
              <a:rPr dirty="0"/>
              <a:t>: 30–35°C, </a:t>
            </a:r>
            <a:r>
              <a:rPr dirty="0" err="1"/>
              <a:t>zimą</a:t>
            </a:r>
            <a:r>
              <a:rPr dirty="0"/>
              <a:t>: 10–15°C</a:t>
            </a:r>
          </a:p>
          <a:p>
            <a:r>
              <a:rPr dirty="0" smtClean="0"/>
              <a:t> </a:t>
            </a:r>
            <a:r>
              <a:rPr dirty="0" err="1"/>
              <a:t>Opady</a:t>
            </a:r>
            <a:r>
              <a:rPr dirty="0"/>
              <a:t> </a:t>
            </a:r>
            <a:r>
              <a:rPr dirty="0" err="1"/>
              <a:t>głównie</a:t>
            </a:r>
            <a:r>
              <a:rPr dirty="0"/>
              <a:t> w </a:t>
            </a:r>
            <a:r>
              <a:rPr dirty="0" err="1"/>
              <a:t>okresie</a:t>
            </a:r>
            <a:r>
              <a:rPr dirty="0"/>
              <a:t> </a:t>
            </a:r>
            <a:r>
              <a:rPr dirty="0" err="1"/>
              <a:t>zimowym</a:t>
            </a:r>
            <a:endParaRPr dirty="0"/>
          </a:p>
          <a:p>
            <a:r>
              <a:rPr dirty="0" smtClean="0"/>
              <a:t> </a:t>
            </a:r>
            <a:r>
              <a:rPr dirty="0" err="1"/>
              <a:t>Sprzyjające</a:t>
            </a:r>
            <a:r>
              <a:rPr dirty="0"/>
              <a:t> </a:t>
            </a:r>
            <a:r>
              <a:rPr dirty="0" err="1"/>
              <a:t>warunki</a:t>
            </a:r>
            <a:r>
              <a:rPr dirty="0"/>
              <a:t> </a:t>
            </a:r>
            <a:r>
              <a:rPr dirty="0" err="1"/>
              <a:t>dla</a:t>
            </a:r>
            <a:r>
              <a:rPr dirty="0"/>
              <a:t> </a:t>
            </a:r>
            <a:r>
              <a:rPr dirty="0" err="1"/>
              <a:t>roślinności</a:t>
            </a:r>
            <a:r>
              <a:rPr dirty="0"/>
              <a:t> </a:t>
            </a:r>
            <a:r>
              <a:rPr dirty="0" err="1"/>
              <a:t>typu</a:t>
            </a:r>
            <a:r>
              <a:rPr dirty="0"/>
              <a:t> </a:t>
            </a:r>
            <a:r>
              <a:rPr dirty="0" err="1"/>
              <a:t>makia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Warunki klimatyczne Cypru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 smtClean="0"/>
              <a:t>Makia</a:t>
            </a:r>
            <a:r>
              <a:rPr dirty="0" smtClean="0"/>
              <a:t> </a:t>
            </a:r>
            <a:r>
              <a:rPr dirty="0"/>
              <a:t>(</a:t>
            </a:r>
            <a:r>
              <a:rPr dirty="0" err="1"/>
              <a:t>ang.</a:t>
            </a:r>
            <a:r>
              <a:rPr dirty="0"/>
              <a:t> </a:t>
            </a:r>
            <a:r>
              <a:rPr dirty="0" err="1"/>
              <a:t>maquis</a:t>
            </a:r>
            <a:r>
              <a:rPr dirty="0"/>
              <a:t>) – </a:t>
            </a:r>
            <a:r>
              <a:rPr dirty="0" err="1"/>
              <a:t>gęsta</a:t>
            </a:r>
            <a:r>
              <a:rPr dirty="0"/>
              <a:t>, </a:t>
            </a:r>
            <a:r>
              <a:rPr dirty="0" err="1"/>
              <a:t>zimozielona</a:t>
            </a:r>
            <a:r>
              <a:rPr dirty="0"/>
              <a:t> </a:t>
            </a:r>
            <a:r>
              <a:rPr dirty="0" err="1"/>
              <a:t>roślinność</a:t>
            </a:r>
            <a:r>
              <a:rPr dirty="0"/>
              <a:t> </a:t>
            </a:r>
            <a:r>
              <a:rPr dirty="0" err="1"/>
              <a:t>krzewiasta</a:t>
            </a:r>
            <a:endParaRPr dirty="0"/>
          </a:p>
          <a:p>
            <a:r>
              <a:rPr dirty="0" err="1" smtClean="0"/>
              <a:t>Występuje</a:t>
            </a:r>
            <a:r>
              <a:rPr dirty="0" smtClean="0"/>
              <a:t> </a:t>
            </a:r>
            <a:r>
              <a:rPr dirty="0"/>
              <a:t>w </a:t>
            </a:r>
            <a:r>
              <a:rPr dirty="0" err="1"/>
              <a:t>krajach</a:t>
            </a:r>
            <a:r>
              <a:rPr dirty="0"/>
              <a:t> </a:t>
            </a:r>
            <a:r>
              <a:rPr dirty="0" err="1"/>
              <a:t>śródziemnomorskich</a:t>
            </a:r>
            <a:r>
              <a:rPr dirty="0"/>
              <a:t>, w </a:t>
            </a:r>
            <a:r>
              <a:rPr dirty="0" err="1"/>
              <a:t>tym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Cyprze</a:t>
            </a:r>
            <a:endParaRPr dirty="0"/>
          </a:p>
          <a:p>
            <a:r>
              <a:rPr dirty="0" err="1" smtClean="0"/>
              <a:t>Dobrze</a:t>
            </a:r>
            <a:r>
              <a:rPr dirty="0" smtClean="0"/>
              <a:t> </a:t>
            </a:r>
            <a:r>
              <a:rPr dirty="0" err="1"/>
              <a:t>przystosowana</a:t>
            </a:r>
            <a:r>
              <a:rPr dirty="0"/>
              <a:t> do </a:t>
            </a:r>
            <a:r>
              <a:rPr dirty="0" err="1"/>
              <a:t>suszy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wysokich</a:t>
            </a:r>
            <a:r>
              <a:rPr dirty="0"/>
              <a:t> </a:t>
            </a:r>
            <a:r>
              <a:rPr dirty="0" err="1"/>
              <a:t>temperatur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Czym</a:t>
            </a:r>
            <a:r>
              <a:rPr dirty="0"/>
              <a:t> jest </a:t>
            </a:r>
            <a:r>
              <a:rPr dirty="0" err="1"/>
              <a:t>makia</a:t>
            </a:r>
            <a:r>
              <a:rPr dirty="0"/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65" y="4191227"/>
            <a:ext cx="3035834" cy="223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wygląda </a:t>
            </a:r>
            <a:r>
              <a:rPr lang="pl-PL" dirty="0"/>
              <a:t>makia?</a:t>
            </a:r>
          </a:p>
        </p:txBody>
      </p:sp>
      <p:pic>
        <p:nvPicPr>
          <p:cNvPr id="4102" name="Picture 6" descr="makia śródziemnomorska na Sardynii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11" y="2735036"/>
            <a:ext cx="5546709" cy="36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97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 smtClean="0"/>
              <a:t>Oliwka</a:t>
            </a:r>
            <a:r>
              <a:rPr dirty="0" smtClean="0"/>
              <a:t> </a:t>
            </a:r>
            <a:r>
              <a:rPr dirty="0" err="1"/>
              <a:t>europejska</a:t>
            </a:r>
            <a:r>
              <a:rPr dirty="0"/>
              <a:t> (Olea </a:t>
            </a:r>
            <a:r>
              <a:rPr dirty="0" err="1"/>
              <a:t>europaea</a:t>
            </a:r>
            <a:r>
              <a:rPr dirty="0"/>
              <a:t>)</a:t>
            </a:r>
          </a:p>
          <a:p>
            <a:r>
              <a:rPr dirty="0" err="1" smtClean="0"/>
              <a:t>Dąb</a:t>
            </a:r>
            <a:r>
              <a:rPr dirty="0" smtClean="0"/>
              <a:t> </a:t>
            </a:r>
            <a:r>
              <a:rPr dirty="0" err="1"/>
              <a:t>wiecznie</a:t>
            </a:r>
            <a:r>
              <a:rPr dirty="0"/>
              <a:t> </a:t>
            </a:r>
            <a:r>
              <a:rPr dirty="0" err="1"/>
              <a:t>zielony</a:t>
            </a:r>
            <a:r>
              <a:rPr dirty="0"/>
              <a:t> (</a:t>
            </a:r>
            <a:r>
              <a:rPr dirty="0" err="1"/>
              <a:t>Quercus</a:t>
            </a:r>
            <a:r>
              <a:rPr dirty="0"/>
              <a:t> ilex)</a:t>
            </a:r>
          </a:p>
          <a:p>
            <a:r>
              <a:rPr lang="pl-PL" dirty="0" smtClean="0"/>
              <a:t>Rozmaryn (</a:t>
            </a:r>
            <a:r>
              <a:rPr lang="pl-PL" dirty="0" err="1" smtClean="0"/>
              <a:t>Rosmarinus</a:t>
            </a:r>
            <a:r>
              <a:rPr lang="pl-PL" dirty="0" smtClean="0"/>
              <a:t> </a:t>
            </a:r>
            <a:r>
              <a:rPr lang="pl-PL" dirty="0" err="1" smtClean="0"/>
              <a:t>officinalis</a:t>
            </a:r>
            <a:r>
              <a:rPr lang="pl-PL" dirty="0" smtClean="0"/>
              <a:t>)</a:t>
            </a:r>
          </a:p>
          <a:p>
            <a:r>
              <a:rPr dirty="0" err="1" smtClean="0"/>
              <a:t>Lawenda</a:t>
            </a:r>
            <a:r>
              <a:rPr dirty="0" smtClean="0"/>
              <a:t> </a:t>
            </a:r>
            <a:r>
              <a:rPr dirty="0"/>
              <a:t>(</a:t>
            </a:r>
            <a:r>
              <a:rPr dirty="0" err="1"/>
              <a:t>Lavandula</a:t>
            </a:r>
            <a:r>
              <a:rPr dirty="0" smtClean="0"/>
              <a:t>)</a:t>
            </a:r>
            <a:endParaRPr dirty="0"/>
          </a:p>
          <a:p>
            <a:r>
              <a:rPr dirty="0" err="1" smtClean="0"/>
              <a:t>Jałowiec</a:t>
            </a:r>
            <a:r>
              <a:rPr dirty="0" smtClean="0"/>
              <a:t> </a:t>
            </a:r>
            <a:r>
              <a:rPr dirty="0" err="1"/>
              <a:t>fenicki</a:t>
            </a:r>
            <a:r>
              <a:rPr dirty="0"/>
              <a:t> (</a:t>
            </a:r>
            <a:r>
              <a:rPr dirty="0" err="1"/>
              <a:t>Juniperus</a:t>
            </a:r>
            <a:r>
              <a:rPr dirty="0"/>
              <a:t> </a:t>
            </a:r>
            <a:r>
              <a:rPr dirty="0" err="1"/>
              <a:t>phoenicea</a:t>
            </a:r>
            <a:r>
              <a:rPr dirty="0" smtClean="0"/>
              <a:t>)</a:t>
            </a:r>
            <a:endParaRPr lang="pl-PL" dirty="0" smtClean="0"/>
          </a:p>
          <a:p>
            <a:r>
              <a:rPr lang="pl-PL" dirty="0" smtClean="0"/>
              <a:t>Czystek (</a:t>
            </a:r>
            <a:r>
              <a:rPr lang="pl-PL" dirty="0" err="1" smtClean="0"/>
              <a:t>Cistus</a:t>
            </a:r>
            <a:r>
              <a:rPr lang="pl-PL" dirty="0" smtClean="0"/>
              <a:t>)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Typowe</a:t>
            </a:r>
            <a:r>
              <a:rPr dirty="0"/>
              <a:t> </a:t>
            </a:r>
            <a:r>
              <a:rPr dirty="0" err="1"/>
              <a:t>rośliny</a:t>
            </a:r>
            <a:r>
              <a:rPr dirty="0"/>
              <a:t> </a:t>
            </a:r>
            <a:r>
              <a:rPr dirty="0" err="1"/>
              <a:t>makii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Typowe rośliny makii</a:t>
            </a:r>
          </a:p>
        </p:txBody>
      </p:sp>
      <p:pic>
        <p:nvPicPr>
          <p:cNvPr id="1026" name="Picture 2" descr="C:\Users\Kasia\Downloads\Olive-tree-fruit-august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35" y="3636697"/>
            <a:ext cx="2844801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zewa na polu na tle jasnego niebieskiego nie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4" y="2034121"/>
            <a:ext cx="2848882" cy="426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4531179" y="2816679"/>
            <a:ext cx="386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Oliwka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europejska (</a:t>
            </a:r>
            <a:r>
              <a:rPr lang="pl-PL" b="1" dirty="0" err="1">
                <a:solidFill>
                  <a:schemeClr val="accent2">
                    <a:lumMod val="75000"/>
                  </a:schemeClr>
                </a:solidFill>
              </a:rPr>
              <a:t>Olea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accent2">
                    <a:lumMod val="75000"/>
                  </a:schemeClr>
                </a:solidFill>
              </a:rPr>
              <a:t>europaea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0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886452" y="3665764"/>
            <a:ext cx="3020786" cy="97971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Dąb wiecznie zielony (</a:t>
            </a:r>
            <a:r>
              <a:rPr lang="pl-PL" dirty="0" err="1"/>
              <a:t>Quercus</a:t>
            </a:r>
            <a:r>
              <a:rPr lang="pl-PL" dirty="0"/>
              <a:t> </a:t>
            </a:r>
            <a:r>
              <a:rPr lang="pl-PL" dirty="0" err="1"/>
              <a:t>ilex</a:t>
            </a:r>
            <a:r>
              <a:rPr lang="pl-PL" dirty="0"/>
              <a:t>)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Typowe rośliny makii</a:t>
            </a:r>
          </a:p>
        </p:txBody>
      </p:sp>
      <p:pic>
        <p:nvPicPr>
          <p:cNvPr id="2050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1" y="2351313"/>
            <a:ext cx="5375873" cy="403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3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392636" y="4235789"/>
            <a:ext cx="2508398" cy="11132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Rozmaryn (</a:t>
            </a:r>
            <a:r>
              <a:rPr lang="pl-PL" dirty="0" err="1"/>
              <a:t>Rosmarinus</a:t>
            </a:r>
            <a:r>
              <a:rPr lang="pl-PL" dirty="0"/>
              <a:t> </a:t>
            </a:r>
            <a:r>
              <a:rPr lang="pl-PL" dirty="0" err="1"/>
              <a:t>officinalis</a:t>
            </a:r>
            <a:r>
              <a:rPr lang="pl-PL" dirty="0"/>
              <a:t>)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Typowe rośliny makii</a:t>
            </a:r>
          </a:p>
        </p:txBody>
      </p:sp>
      <p:pic>
        <p:nvPicPr>
          <p:cNvPr id="3074" name="Picture 2" descr="https://agrestowaaleja.pl/wp-content/uploads/2022/02/rozmar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9" y="2763440"/>
            <a:ext cx="5813424" cy="367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80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619725" y="4688908"/>
            <a:ext cx="1879296" cy="95817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Lawenda (</a:t>
            </a:r>
            <a:r>
              <a:rPr lang="pl-PL" dirty="0" err="1"/>
              <a:t>Lavandula</a:t>
            </a:r>
            <a:r>
              <a:rPr lang="pl-PL" dirty="0"/>
              <a:t>)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Typowe rośliny makii</a:t>
            </a:r>
          </a:p>
        </p:txBody>
      </p:sp>
      <p:pic>
        <p:nvPicPr>
          <p:cNvPr id="4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19" y="2505413"/>
            <a:ext cx="6164037" cy="410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59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825</TotalTime>
  <Words>707</Words>
  <Application>Microsoft Office PowerPoint</Application>
  <PresentationFormat>Pokaz na ekranie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Kształt fali</vt:lpstr>
      <vt:lpstr>Makia i roślinność Cypru</vt:lpstr>
      <vt:lpstr>Warunki klimatyczne Cypru</vt:lpstr>
      <vt:lpstr>Czym jest makia?</vt:lpstr>
      <vt:lpstr>Jak wygląda makia?</vt:lpstr>
      <vt:lpstr>Typowe rośliny makii</vt:lpstr>
      <vt:lpstr>Typowe rośliny makii</vt:lpstr>
      <vt:lpstr>Typowe rośliny makii</vt:lpstr>
      <vt:lpstr>Typowe rośliny makii</vt:lpstr>
      <vt:lpstr>Typowe rośliny makii</vt:lpstr>
      <vt:lpstr>Typowe rośliny makii</vt:lpstr>
      <vt:lpstr>Typowe rośliny makii</vt:lpstr>
      <vt:lpstr>Właściwości i wykorzystanie  przez człowieka</vt:lpstr>
      <vt:lpstr>Właściwości i wykorzystanie  przez człowieka</vt:lpstr>
      <vt:lpstr>Właściwości i wykorzystanie  przez człowieka</vt:lpstr>
      <vt:lpstr>Właściwości i wykorzystanie  przez człowieka</vt:lpstr>
      <vt:lpstr>Właściwości i wykorzystanie  przez człowieka</vt:lpstr>
      <vt:lpstr>Właściwości i wykorzystanie  przez człowieka</vt:lpstr>
      <vt:lpstr>Źródła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Makia i roślinność Cypru</dc:title>
  <dc:creator>Kasia</dc:creator>
  <dc:description>generated using python-pptx</dc:description>
  <cp:lastModifiedBy>Katarzyna Madej</cp:lastModifiedBy>
  <cp:revision>13</cp:revision>
  <dcterms:created xsi:type="dcterms:W3CDTF">2013-01-27T09:14:16Z</dcterms:created>
  <dcterms:modified xsi:type="dcterms:W3CDTF">2025-05-05T16:53:16Z</dcterms:modified>
</cp:coreProperties>
</file>